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Lora Medium"/>
      <p:regular r:id="rId41"/>
      <p:bold r:id="rId42"/>
      <p:italic r:id="rId43"/>
      <p:boldItalic r:id="rId44"/>
    </p:embeddedFont>
    <p:embeddedFont>
      <p:font typeface="Roboto"/>
      <p:regular r:id="rId45"/>
      <p:bold r:id="rId46"/>
      <p:italic r:id="rId47"/>
      <p:boldItalic r:id="rId48"/>
    </p:embeddedFont>
    <p:embeddedFont>
      <p:font typeface="Caveat"/>
      <p:regular r:id="rId49"/>
      <p:bold r:id="rId50"/>
    </p:embeddedFont>
    <p:embeddedFont>
      <p:font typeface="Lora"/>
      <p:regular r:id="rId51"/>
      <p:bold r:id="rId52"/>
      <p:italic r:id="rId53"/>
      <p:boldItalic r:id="rId54"/>
    </p:embeddedFont>
    <p:embeddedFont>
      <p:font typeface="Average"/>
      <p:regular r:id="rId55"/>
    </p:embeddedFont>
    <p:embeddedFont>
      <p:font typeface="Oswal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8" roundtripDataSignature="AMtx7mg+4d/vFKmMQnATTtmVaIN0sM3R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LoraMedium-bold.fntdata"/><Relationship Id="rId41" Type="http://schemas.openxmlformats.org/officeDocument/2006/relationships/font" Target="fonts/LoraMedium-regular.fntdata"/><Relationship Id="rId44" Type="http://schemas.openxmlformats.org/officeDocument/2006/relationships/font" Target="fonts/LoraMedium-boldItalic.fntdata"/><Relationship Id="rId43" Type="http://schemas.openxmlformats.org/officeDocument/2006/relationships/font" Target="fonts/Lora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Cave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ora-regular.fntdata"/><Relationship Id="rId50" Type="http://schemas.openxmlformats.org/officeDocument/2006/relationships/font" Target="fonts/Caveat-bold.fntdata"/><Relationship Id="rId53" Type="http://schemas.openxmlformats.org/officeDocument/2006/relationships/font" Target="fonts/Lora-italic.fntdata"/><Relationship Id="rId52" Type="http://schemas.openxmlformats.org/officeDocument/2006/relationships/font" Target="fonts/Lora-bold.fntdata"/><Relationship Id="rId11" Type="http://schemas.openxmlformats.org/officeDocument/2006/relationships/slide" Target="slides/slide4.xml"/><Relationship Id="rId55" Type="http://schemas.openxmlformats.org/officeDocument/2006/relationships/font" Target="fonts/Average-regular.fntdata"/><Relationship Id="rId10" Type="http://schemas.openxmlformats.org/officeDocument/2006/relationships/slide" Target="slides/slide3.xml"/><Relationship Id="rId54" Type="http://schemas.openxmlformats.org/officeDocument/2006/relationships/font" Target="fonts/Lora-boldItalic.fntdata"/><Relationship Id="rId13" Type="http://schemas.openxmlformats.org/officeDocument/2006/relationships/slide" Target="slides/slide6.xml"/><Relationship Id="rId57" Type="http://schemas.openxmlformats.org/officeDocument/2006/relationships/font" Target="fonts/Oswald-bold.fntdata"/><Relationship Id="rId12" Type="http://schemas.openxmlformats.org/officeDocument/2006/relationships/slide" Target="slides/slide5.xml"/><Relationship Id="rId56" Type="http://schemas.openxmlformats.org/officeDocument/2006/relationships/font" Target="fonts/Oswald-regular.fntdata"/><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chemeClr val="dk1"/>
                </a:solidFill>
              </a:rPr>
              <a:t>Jacqui </a:t>
            </a:r>
            <a:endParaRPr b="1">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 key feature we wanted to include was a smooth transition between university and professional work, whilst highlighting the bigger picture KPMG, ensuring graduates found their work engaging and meaningful.</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over to George to explain some further insights we gained through the sprint.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GEORGE TAKING INSIGHTS The insights we gained through our surveys and interviews with KPMG Grads informed our prototyping decisions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During the program, we surveyed many Monash students about what they want in a graduate program (higher, the more desirable)</a:t>
            </a:r>
            <a:endParaRPr/>
          </a:p>
          <a:p>
            <a:pPr indent="-298450" lvl="0" marL="457200" rtl="0" algn="l">
              <a:lnSpc>
                <a:spcPct val="100000"/>
              </a:lnSpc>
              <a:spcBef>
                <a:spcPts val="0"/>
              </a:spcBef>
              <a:spcAft>
                <a:spcPts val="0"/>
              </a:spcAft>
              <a:buSzPts val="1100"/>
              <a:buChar char="●"/>
            </a:pPr>
            <a:r>
              <a:rPr lang="en-GB"/>
              <a:t>From the results, we can infer that career growth, total compensation and upskilling are the main features that students hope to gain from a graduate program.</a:t>
            </a:r>
            <a:endParaRPr/>
          </a:p>
          <a:p>
            <a:pPr indent="-298450" lvl="0" marL="457200" rtl="0" algn="l">
              <a:lnSpc>
                <a:spcPct val="100000"/>
              </a:lnSpc>
              <a:spcBef>
                <a:spcPts val="0"/>
              </a:spcBef>
              <a:spcAft>
                <a:spcPts val="0"/>
              </a:spcAft>
              <a:buSzPts val="1100"/>
              <a:buChar char="●"/>
            </a:pPr>
            <a:r>
              <a:rPr lang="en-GB"/>
              <a:t>This information assisted us to steer and design KPMG’s graduate program around the needs of both students and KPMG.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Lora Medium"/>
                <a:ea typeface="Lora Medium"/>
                <a:cs typeface="Lora Medium"/>
                <a:sym typeface="Lora Medium"/>
              </a:rPr>
              <a:t>When we asked an AI bot to tell us about the Big 4 consulting companies the results were very telling. </a:t>
            </a:r>
            <a:endParaRPr sz="1800">
              <a:solidFill>
                <a:schemeClr val="dk1"/>
              </a:solidFill>
              <a:latin typeface="Lora Medium"/>
              <a:ea typeface="Lora Medium"/>
              <a:cs typeface="Lora Medium"/>
              <a:sym typeface="Lora Medium"/>
            </a:endParaRPr>
          </a:p>
          <a:p>
            <a:pPr indent="0" lvl="0" marL="0" rtl="0" algn="l">
              <a:lnSpc>
                <a:spcPct val="115000"/>
              </a:lnSpc>
              <a:spcBef>
                <a:spcPts val="1200"/>
              </a:spcBef>
              <a:spcAft>
                <a:spcPts val="1200"/>
              </a:spcAft>
              <a:buClr>
                <a:schemeClr val="dk1"/>
              </a:buClr>
              <a:buSzPts val="1100"/>
              <a:buFont typeface="Arial"/>
              <a:buNone/>
            </a:pPr>
            <a:r>
              <a:rPr lang="en-GB" sz="1800">
                <a:solidFill>
                  <a:srgbClr val="6AA84F"/>
                </a:solidFill>
                <a:latin typeface="Lora Medium"/>
                <a:ea typeface="Lora Medium"/>
                <a:cs typeface="Lora Medium"/>
                <a:sym typeface="Lora Medium"/>
              </a:rPr>
              <a:t>ChatGPT </a:t>
            </a:r>
            <a:r>
              <a:rPr lang="en-GB" sz="1800">
                <a:solidFill>
                  <a:schemeClr val="dk1"/>
                </a:solidFill>
                <a:latin typeface="Lora Medium"/>
                <a:ea typeface="Lora Medium"/>
                <a:cs typeface="Lora Medium"/>
                <a:sym typeface="Lora Medium"/>
              </a:rPr>
              <a:t>scans the entire internet to form its databanks, which crafts its responses. Even this (near) all-knowing AI cannot meaningfully differentiate between the big four! We hope that this graduate program can become a point of difference for potential graduates.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prototype is designed to be integrated to the current program, as according to our interview many grads enjoyed their time. We have left room for social events, and existing features such as the buddy system.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330200" lvl="0" marL="457200" rtl="0" algn="l">
              <a:lnSpc>
                <a:spcPct val="90000"/>
              </a:lnSpc>
              <a:spcBef>
                <a:spcPts val="800"/>
              </a:spcBef>
              <a:spcAft>
                <a:spcPts val="0"/>
              </a:spcAft>
              <a:buClr>
                <a:schemeClr val="dk1"/>
              </a:buClr>
              <a:buSzPts val="1600"/>
              <a:buFont typeface="Lora"/>
              <a:buChar char="●"/>
            </a:pPr>
            <a:r>
              <a:rPr lang="en-GB" sz="1600">
                <a:solidFill>
                  <a:schemeClr val="dk1"/>
                </a:solidFill>
                <a:latin typeface="Lora"/>
                <a:ea typeface="Lora"/>
                <a:cs typeface="Lora"/>
                <a:sym typeface="Lora"/>
              </a:rPr>
              <a:t>Graduates collaboratively working on past or imagined problems</a:t>
            </a:r>
            <a:endParaRPr sz="1600">
              <a:solidFill>
                <a:schemeClr val="dk1"/>
              </a:solidFill>
              <a:latin typeface="Lora"/>
              <a:ea typeface="Lora"/>
              <a:cs typeface="Lora"/>
              <a:sym typeface="Lora"/>
            </a:endParaRPr>
          </a:p>
          <a:p>
            <a:pPr indent="-330200" lvl="0" marL="457200" rtl="0" algn="l">
              <a:lnSpc>
                <a:spcPct val="90000"/>
              </a:lnSpc>
              <a:spcBef>
                <a:spcPts val="0"/>
              </a:spcBef>
              <a:spcAft>
                <a:spcPts val="0"/>
              </a:spcAft>
              <a:buClr>
                <a:schemeClr val="dk1"/>
              </a:buClr>
              <a:buSzPts val="1600"/>
              <a:buFont typeface="Lora"/>
              <a:buChar char="●"/>
            </a:pPr>
            <a:r>
              <a:rPr lang="en-GB" sz="1600">
                <a:solidFill>
                  <a:schemeClr val="dk1"/>
                </a:solidFill>
                <a:latin typeface="Lora"/>
                <a:ea typeface="Lora"/>
                <a:cs typeface="Lora"/>
                <a:sym typeface="Lora"/>
              </a:rPr>
              <a:t>Supervision from staff, roleplaying as clients and providing feedback on collaboration and problem solving skills</a:t>
            </a:r>
            <a:endParaRPr sz="1600">
              <a:solidFill>
                <a:schemeClr val="dk1"/>
              </a:solidFill>
              <a:latin typeface="Lora"/>
              <a:ea typeface="Lora"/>
              <a:cs typeface="Lora"/>
              <a:sym typeface="Lora"/>
            </a:endParaRPr>
          </a:p>
          <a:p>
            <a:pPr indent="-330200" lvl="0" marL="457200" rtl="0" algn="l">
              <a:lnSpc>
                <a:spcPct val="90000"/>
              </a:lnSpc>
              <a:spcBef>
                <a:spcPts val="0"/>
              </a:spcBef>
              <a:spcAft>
                <a:spcPts val="0"/>
              </a:spcAft>
              <a:buClr>
                <a:schemeClr val="dk1"/>
              </a:buClr>
              <a:buSzPts val="1600"/>
              <a:buFont typeface="Lora"/>
              <a:buChar char="●"/>
            </a:pPr>
            <a:r>
              <a:rPr lang="en-GB" sz="1600">
                <a:solidFill>
                  <a:schemeClr val="dk1"/>
                </a:solidFill>
                <a:latin typeface="Lora"/>
                <a:ea typeface="Lora"/>
                <a:cs typeface="Lora"/>
                <a:sym typeface="Lora"/>
              </a:rPr>
              <a:t>The classes will run in the mornings between fortnights 2-6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Graduates will fill out a questionnaire about their aspirations and values</a:t>
            </a:r>
            <a:endParaRPr sz="1500">
              <a:solidFill>
                <a:schemeClr val="dk1"/>
              </a:solidFill>
              <a:latin typeface="Lora"/>
              <a:ea typeface="Lora"/>
              <a:cs typeface="Lora"/>
              <a:sym typeface="Lora"/>
            </a:endParaRPr>
          </a:p>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Results of the questionnaire will be used to pair them with a mentor in a position that aligns with the graduates’ interests</a:t>
            </a:r>
            <a:endParaRPr sz="1500">
              <a:solidFill>
                <a:schemeClr val="dk1"/>
              </a:solidFill>
              <a:latin typeface="Lora"/>
              <a:ea typeface="Lora"/>
              <a:cs typeface="Lora"/>
              <a:sym typeface="Lora"/>
            </a:endParaRPr>
          </a:p>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Graduates will touch base with their mentor on a weekly basis</a:t>
            </a:r>
            <a:endParaRPr sz="1500">
              <a:solidFill>
                <a:schemeClr val="dk1"/>
              </a:solidFill>
              <a:latin typeface="Lora"/>
              <a:ea typeface="Lora"/>
              <a:cs typeface="Lora"/>
              <a:sym typeface="Lora"/>
            </a:endParaRPr>
          </a:p>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Mentorship has proven to be very beneficial in corporate environments (Geary, 2023)</a:t>
            </a:r>
            <a:endParaRPr sz="15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rPr lang="en-GB" sz="1500">
                <a:solidFill>
                  <a:schemeClr val="dk1"/>
                </a:solidFill>
                <a:latin typeface="Lora"/>
                <a:ea typeface="Lora"/>
                <a:cs typeface="Lora"/>
                <a:sym typeface="Lora"/>
              </a:rPr>
              <a:t>Rationale </a:t>
            </a:r>
            <a:endParaRPr sz="1500">
              <a:solidFill>
                <a:schemeClr val="dk1"/>
              </a:solidFill>
              <a:latin typeface="Lora"/>
              <a:ea typeface="Lora"/>
              <a:cs typeface="Lora"/>
              <a:sym typeface="Lora"/>
            </a:endParaRPr>
          </a:p>
          <a:p>
            <a:pPr indent="-342900" lvl="0" marL="457200" rtl="0" algn="l">
              <a:lnSpc>
                <a:spcPct val="100000"/>
              </a:lnSpc>
              <a:spcBef>
                <a:spcPts val="0"/>
              </a:spcBef>
              <a:spcAft>
                <a:spcPts val="0"/>
              </a:spcAft>
              <a:buClr>
                <a:schemeClr val="dk1"/>
              </a:buClr>
              <a:buSzPts val="1800"/>
              <a:buFont typeface="Lora"/>
              <a:buChar char="●"/>
            </a:pPr>
            <a:r>
              <a:rPr lang="en-GB" sz="1800">
                <a:solidFill>
                  <a:schemeClr val="dk1"/>
                </a:solidFill>
                <a:latin typeface="Lora"/>
                <a:ea typeface="Lora"/>
                <a:cs typeface="Lora"/>
                <a:sym typeface="Lora"/>
              </a:rPr>
              <a:t>Extend a hand of support from a senior staff member</a:t>
            </a:r>
            <a:endParaRPr sz="1800">
              <a:solidFill>
                <a:schemeClr val="dk1"/>
              </a:solidFill>
              <a:latin typeface="Lora"/>
              <a:ea typeface="Lora"/>
              <a:cs typeface="Lora"/>
              <a:sym typeface="Lora"/>
            </a:endParaRPr>
          </a:p>
          <a:p>
            <a:pPr indent="-342900" lvl="0" marL="457200" rtl="0" algn="l">
              <a:lnSpc>
                <a:spcPct val="100000"/>
              </a:lnSpc>
              <a:spcBef>
                <a:spcPts val="0"/>
              </a:spcBef>
              <a:spcAft>
                <a:spcPts val="0"/>
              </a:spcAft>
              <a:buClr>
                <a:schemeClr val="dk1"/>
              </a:buClr>
              <a:buSzPts val="1800"/>
              <a:buFont typeface="Lora"/>
              <a:buChar char="●"/>
            </a:pPr>
            <a:r>
              <a:rPr lang="en-GB" sz="1800">
                <a:solidFill>
                  <a:schemeClr val="dk1"/>
                </a:solidFill>
                <a:latin typeface="Lora"/>
                <a:ea typeface="Lora"/>
                <a:cs typeface="Lora"/>
                <a:sym typeface="Lora"/>
              </a:rPr>
              <a:t>Imbue a sense of inspiration and certainty in graduates</a:t>
            </a:r>
            <a:endParaRPr sz="16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t/>
            </a:r>
            <a:endParaRPr sz="1500">
              <a:solidFill>
                <a:schemeClr val="dk1"/>
              </a:solidFill>
              <a:latin typeface="Lora"/>
              <a:ea typeface="Lora"/>
              <a:cs typeface="Lora"/>
              <a:sym typeface="Lora"/>
            </a:endParaRPr>
          </a:p>
          <a:p>
            <a:pPr indent="0" lvl="0" marL="0" rtl="0" algn="l">
              <a:lnSpc>
                <a:spcPct val="90000"/>
              </a:lnSpc>
              <a:spcBef>
                <a:spcPts val="800"/>
              </a:spcBef>
              <a:spcAft>
                <a:spcPts val="120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t/>
            </a:r>
            <a:endParaRPr sz="1500">
              <a:solidFill>
                <a:schemeClr val="dk1"/>
              </a:solidFill>
              <a:latin typeface="Lora"/>
              <a:ea typeface="Lora"/>
              <a:cs typeface="Lora"/>
              <a:sym typeface="Lora"/>
            </a:endParaRPr>
          </a:p>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KPMG pays for a coffee for graduates to meet with a member from each department</a:t>
            </a:r>
            <a:endParaRPr sz="1500">
              <a:solidFill>
                <a:schemeClr val="dk1"/>
              </a:solidFill>
              <a:latin typeface="Lora"/>
              <a:ea typeface="Lora"/>
              <a:cs typeface="Lora"/>
              <a:sym typeface="Lora"/>
            </a:endParaRPr>
          </a:p>
          <a:p>
            <a:pPr indent="-323850" lvl="0" marL="457200" rtl="0" algn="l">
              <a:lnSpc>
                <a:spcPct val="100000"/>
              </a:lnSpc>
              <a:spcBef>
                <a:spcPts val="0"/>
              </a:spcBef>
              <a:spcAft>
                <a:spcPts val="0"/>
              </a:spcAft>
              <a:buClr>
                <a:schemeClr val="dk1"/>
              </a:buClr>
              <a:buSzPts val="1500"/>
              <a:buFont typeface="Lora"/>
              <a:buChar char="●"/>
            </a:pPr>
            <a:r>
              <a:rPr lang="en-GB" sz="1500">
                <a:solidFill>
                  <a:schemeClr val="dk1"/>
                </a:solidFill>
                <a:latin typeface="Lora"/>
                <a:ea typeface="Lora"/>
                <a:cs typeface="Lora"/>
                <a:sym typeface="Lora"/>
              </a:rPr>
              <a:t>A successful feature of graduates program at other companies ThoughtWorks and Lonely Planet</a:t>
            </a:r>
            <a:endParaRPr sz="1500">
              <a:solidFill>
                <a:schemeClr val="dk1"/>
              </a:solidFill>
              <a:latin typeface="Lora"/>
              <a:ea typeface="Lora"/>
              <a:cs typeface="Lora"/>
              <a:sym typeface="Lora"/>
            </a:endParaRPr>
          </a:p>
          <a:p>
            <a:pPr indent="-349250" lvl="0" marL="457200" rtl="0" algn="l">
              <a:lnSpc>
                <a:spcPct val="100000"/>
              </a:lnSpc>
              <a:spcBef>
                <a:spcPts val="0"/>
              </a:spcBef>
              <a:spcAft>
                <a:spcPts val="0"/>
              </a:spcAft>
              <a:buClr>
                <a:schemeClr val="dk1"/>
              </a:buClr>
              <a:buSzPts val="1900"/>
              <a:buFont typeface="Lora Medium"/>
              <a:buChar char="●"/>
            </a:pPr>
            <a:r>
              <a:rPr lang="en-GB" sz="1900">
                <a:solidFill>
                  <a:schemeClr val="dk1"/>
                </a:solidFill>
                <a:latin typeface="Lora Medium"/>
                <a:ea typeface="Lora Medium"/>
                <a:cs typeface="Lora Medium"/>
                <a:sym typeface="Lora Medium"/>
              </a:rPr>
              <a:t>Promote social behaviour and a holistic understanding of the company</a:t>
            </a:r>
            <a:endParaRPr sz="1900">
              <a:solidFill>
                <a:schemeClr val="dk1"/>
              </a:solidFill>
              <a:latin typeface="Lora Medium"/>
              <a:ea typeface="Lora Medium"/>
              <a:cs typeface="Lora Medium"/>
              <a:sym typeface="Lora Medium"/>
            </a:endParaRPr>
          </a:p>
          <a:p>
            <a:pPr indent="-349250" lvl="0" marL="457200" rtl="0" algn="l">
              <a:lnSpc>
                <a:spcPct val="100000"/>
              </a:lnSpc>
              <a:spcBef>
                <a:spcPts val="0"/>
              </a:spcBef>
              <a:spcAft>
                <a:spcPts val="0"/>
              </a:spcAft>
              <a:buClr>
                <a:schemeClr val="dk1"/>
              </a:buClr>
              <a:buSzPts val="1900"/>
              <a:buFont typeface="Lora Medium"/>
              <a:buChar char="●"/>
            </a:pPr>
            <a:r>
              <a:rPr lang="en-GB" sz="1900">
                <a:solidFill>
                  <a:schemeClr val="dk1"/>
                </a:solidFill>
                <a:latin typeface="Lora Medium"/>
                <a:ea typeface="Lora Medium"/>
                <a:cs typeface="Lora Medium"/>
                <a:sym typeface="Lora Medium"/>
              </a:rPr>
              <a:t>This will provide graduates with a point of contact from every department.</a:t>
            </a:r>
            <a:endParaRPr sz="1500">
              <a:solidFill>
                <a:schemeClr val="dk1"/>
              </a:solidFill>
              <a:latin typeface="Lora"/>
              <a:ea typeface="Lora"/>
              <a:cs typeface="Lora"/>
              <a:sym typeface="Lor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Welcome to the KPMG grad perfect start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Lora"/>
              <a:buChar char="●"/>
            </a:pPr>
            <a:r>
              <a:rPr lang="en-GB" sz="1700">
                <a:solidFill>
                  <a:schemeClr val="dk1"/>
                </a:solidFill>
                <a:latin typeface="Lora"/>
                <a:ea typeface="Lora"/>
                <a:cs typeface="Lora"/>
                <a:sym typeface="Lora"/>
              </a:rPr>
              <a:t>Graduates select 5 out of the 10 departments to spend a fortnight working in</a:t>
            </a:r>
            <a:endParaRPr sz="1700">
              <a:solidFill>
                <a:schemeClr val="dk1"/>
              </a:solidFill>
              <a:latin typeface="Lora"/>
              <a:ea typeface="Lora"/>
              <a:cs typeface="Lora"/>
              <a:sym typeface="Lora"/>
            </a:endParaRPr>
          </a:p>
          <a:p>
            <a:pPr indent="-336550" lvl="0" marL="457200" rtl="0" algn="l">
              <a:lnSpc>
                <a:spcPct val="100000"/>
              </a:lnSpc>
              <a:spcBef>
                <a:spcPts val="0"/>
              </a:spcBef>
              <a:spcAft>
                <a:spcPts val="0"/>
              </a:spcAft>
              <a:buClr>
                <a:schemeClr val="dk1"/>
              </a:buClr>
              <a:buSzPts val="1700"/>
              <a:buFont typeface="Lora"/>
              <a:buChar char="●"/>
            </a:pPr>
            <a:r>
              <a:rPr lang="en-GB" sz="1700">
                <a:solidFill>
                  <a:schemeClr val="dk1"/>
                </a:solidFill>
                <a:latin typeface="Lora"/>
                <a:ea typeface="Lora"/>
                <a:cs typeface="Lora"/>
                <a:sym typeface="Lora"/>
              </a:rPr>
              <a:t>Shadowing members of the department and working on real problems with a team of experienced workers</a:t>
            </a:r>
            <a:endParaRPr sz="1700">
              <a:solidFill>
                <a:schemeClr val="dk1"/>
              </a:solidFill>
              <a:latin typeface="Lora"/>
              <a:ea typeface="Lora"/>
              <a:cs typeface="Lora"/>
              <a:sym typeface="Lora"/>
            </a:endParaRPr>
          </a:p>
          <a:p>
            <a:pPr indent="-336550" lvl="0" marL="457200" rtl="0" algn="l">
              <a:lnSpc>
                <a:spcPct val="100000"/>
              </a:lnSpc>
              <a:spcBef>
                <a:spcPts val="0"/>
              </a:spcBef>
              <a:spcAft>
                <a:spcPts val="0"/>
              </a:spcAft>
              <a:buClr>
                <a:schemeClr val="dk1"/>
              </a:buClr>
              <a:buSzPts val="1700"/>
              <a:buFont typeface="Lora"/>
              <a:buChar char="●"/>
            </a:pPr>
            <a:r>
              <a:rPr lang="en-GB" sz="1700">
                <a:solidFill>
                  <a:schemeClr val="dk1"/>
                </a:solidFill>
                <a:latin typeface="Lora"/>
                <a:ea typeface="Lora"/>
                <a:cs typeface="Lora"/>
                <a:sym typeface="Lora"/>
              </a:rPr>
              <a:t>Graduates will be placed in an environment in a failsafe environment</a:t>
            </a:r>
            <a:endParaRPr sz="17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rPr lang="en-GB" sz="1700">
                <a:solidFill>
                  <a:schemeClr val="dk1"/>
                </a:solidFill>
                <a:latin typeface="Lora"/>
                <a:ea typeface="Lora"/>
                <a:cs typeface="Lora"/>
                <a:sym typeface="Lora"/>
              </a:rPr>
              <a:t>Rationale</a:t>
            </a:r>
            <a:endParaRPr sz="1700">
              <a:solidFill>
                <a:schemeClr val="dk1"/>
              </a:solidFill>
              <a:latin typeface="Lora"/>
              <a:ea typeface="Lora"/>
              <a:cs typeface="Lora"/>
              <a:sym typeface="Lora"/>
            </a:endParaRPr>
          </a:p>
          <a:p>
            <a:pPr indent="-349250" lvl="0" marL="457200" rtl="0" algn="l">
              <a:lnSpc>
                <a:spcPct val="100000"/>
              </a:lnSpc>
              <a:spcBef>
                <a:spcPts val="0"/>
              </a:spcBef>
              <a:spcAft>
                <a:spcPts val="0"/>
              </a:spcAft>
              <a:buClr>
                <a:schemeClr val="dk1"/>
              </a:buClr>
              <a:buSzPts val="1900"/>
              <a:buFont typeface="Lora"/>
              <a:buChar char="●"/>
            </a:pPr>
            <a:r>
              <a:rPr lang="en-GB" sz="1900">
                <a:solidFill>
                  <a:schemeClr val="dk1"/>
                </a:solidFill>
                <a:latin typeface="Lora"/>
                <a:ea typeface="Lora"/>
                <a:cs typeface="Lora"/>
                <a:sym typeface="Lora"/>
              </a:rPr>
              <a:t>Foster a sense of direction in graduates</a:t>
            </a:r>
            <a:endParaRPr sz="1900">
              <a:solidFill>
                <a:schemeClr val="dk1"/>
              </a:solidFill>
              <a:latin typeface="Lora"/>
              <a:ea typeface="Lora"/>
              <a:cs typeface="Lora"/>
              <a:sym typeface="Lora"/>
            </a:endParaRPr>
          </a:p>
          <a:p>
            <a:pPr indent="-349250" lvl="0" marL="457200" rtl="0" algn="l">
              <a:lnSpc>
                <a:spcPct val="100000"/>
              </a:lnSpc>
              <a:spcBef>
                <a:spcPts val="0"/>
              </a:spcBef>
              <a:spcAft>
                <a:spcPts val="0"/>
              </a:spcAft>
              <a:buClr>
                <a:schemeClr val="dk1"/>
              </a:buClr>
              <a:buSzPts val="1900"/>
              <a:buFont typeface="Lora"/>
              <a:buChar char="●"/>
            </a:pPr>
            <a:r>
              <a:rPr lang="en-GB" sz="1900">
                <a:solidFill>
                  <a:schemeClr val="dk1"/>
                </a:solidFill>
                <a:latin typeface="Lora"/>
                <a:ea typeface="Lora"/>
                <a:cs typeface="Lora"/>
                <a:sym typeface="Lora"/>
              </a:rPr>
              <a:t>Give a taste of what working the department would be and feel like</a:t>
            </a:r>
            <a:endParaRPr sz="1900">
              <a:solidFill>
                <a:schemeClr val="dk1"/>
              </a:solidFill>
              <a:latin typeface="Lora"/>
              <a:ea typeface="Lora"/>
              <a:cs typeface="Lora"/>
              <a:sym typeface="Lora"/>
            </a:endParaRPr>
          </a:p>
          <a:p>
            <a:pPr indent="-349250" lvl="0" marL="457200" rtl="0" algn="l">
              <a:lnSpc>
                <a:spcPct val="100000"/>
              </a:lnSpc>
              <a:spcBef>
                <a:spcPts val="0"/>
              </a:spcBef>
              <a:spcAft>
                <a:spcPts val="0"/>
              </a:spcAft>
              <a:buClr>
                <a:schemeClr val="dk1"/>
              </a:buClr>
              <a:buSzPts val="1900"/>
              <a:buFont typeface="Lora"/>
              <a:buChar char="●"/>
            </a:pPr>
            <a:r>
              <a:rPr lang="en-GB" sz="1900">
                <a:solidFill>
                  <a:schemeClr val="dk1"/>
                </a:solidFill>
                <a:latin typeface="Lora"/>
                <a:ea typeface="Lora"/>
                <a:cs typeface="Lora"/>
                <a:sym typeface="Lora"/>
              </a:rPr>
              <a:t>Provide graduates with points of contact in many departments</a:t>
            </a:r>
            <a:endParaRPr sz="2100">
              <a:solidFill>
                <a:schemeClr val="dk1"/>
              </a:solidFill>
              <a:latin typeface="Lora"/>
              <a:ea typeface="Lora"/>
              <a:cs typeface="Lora"/>
              <a:sym typeface="Lora"/>
            </a:endParaRPr>
          </a:p>
          <a:p>
            <a:pPr indent="0" lvl="0" marL="0" rtl="0" algn="l">
              <a:lnSpc>
                <a:spcPct val="100000"/>
              </a:lnSpc>
              <a:spcBef>
                <a:spcPts val="0"/>
              </a:spcBef>
              <a:spcAft>
                <a:spcPts val="0"/>
              </a:spcAft>
              <a:buSzPts val="1100"/>
              <a:buNone/>
            </a:pPr>
            <a:r>
              <a:t/>
            </a:r>
            <a:endParaRPr sz="1700">
              <a:solidFill>
                <a:schemeClr val="dk1"/>
              </a:solidFill>
              <a:latin typeface="Lora"/>
              <a:ea typeface="Lora"/>
              <a:cs typeface="Lora"/>
              <a:sym typeface="Lor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Lora"/>
              <a:buChar char="●"/>
            </a:pPr>
            <a:r>
              <a:rPr lang="en-GB" sz="1700">
                <a:latin typeface="Lora"/>
                <a:ea typeface="Lora"/>
                <a:cs typeface="Lora"/>
                <a:sym typeface="Lora"/>
              </a:rPr>
              <a:t>Provide an overview of KPMG’s principals and business model</a:t>
            </a:r>
            <a:endParaRPr sz="1700">
              <a:latin typeface="Lora"/>
              <a:ea typeface="Lora"/>
              <a:cs typeface="Lora"/>
              <a:sym typeface="Lora"/>
            </a:endParaRPr>
          </a:p>
          <a:p>
            <a:pPr indent="-336550" lvl="0" marL="457200" rtl="0" algn="l">
              <a:lnSpc>
                <a:spcPct val="100000"/>
              </a:lnSpc>
              <a:spcBef>
                <a:spcPts val="0"/>
              </a:spcBef>
              <a:spcAft>
                <a:spcPts val="0"/>
              </a:spcAft>
              <a:buSzPts val="1700"/>
              <a:buFont typeface="Lora"/>
              <a:buChar char="●"/>
            </a:pPr>
            <a:r>
              <a:rPr lang="en-GB" sz="1700">
                <a:latin typeface="Lora"/>
                <a:ea typeface="Lora"/>
                <a:cs typeface="Lora"/>
                <a:sym typeface="Lora"/>
              </a:rPr>
              <a:t>Will make up the bulk of first fortnight of the graduate program </a:t>
            </a:r>
            <a:endParaRPr sz="1800">
              <a:latin typeface="Lora"/>
              <a:ea typeface="Lora"/>
              <a:cs typeface="Lora"/>
              <a:sym typeface="Lora"/>
            </a:endParaRPr>
          </a:p>
          <a:p>
            <a:pPr indent="0" lvl="0" marL="0" rtl="0" algn="ctr">
              <a:lnSpc>
                <a:spcPct val="100000"/>
              </a:lnSpc>
              <a:spcBef>
                <a:spcPts val="0"/>
              </a:spcBef>
              <a:spcAft>
                <a:spcPts val="0"/>
              </a:spcAft>
              <a:buSzPts val="1100"/>
              <a:buNone/>
            </a:pPr>
            <a:r>
              <a:rPr b="1" lang="en-GB" sz="2100">
                <a:latin typeface="Lora"/>
                <a:ea typeface="Lora"/>
                <a:cs typeface="Lora"/>
                <a:sym typeface="Lora"/>
              </a:rPr>
              <a:t>Rationale</a:t>
            </a:r>
            <a:endParaRPr b="1" sz="21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GB" sz="1800">
                <a:latin typeface="Lora"/>
                <a:ea typeface="Lora"/>
                <a:cs typeface="Lora"/>
                <a:sym typeface="Lora"/>
              </a:rPr>
              <a:t>Build critical knowledge and understanding of KPMG’s business model</a:t>
            </a:r>
            <a:endParaRPr sz="1800">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GB" sz="1800">
                <a:latin typeface="Lora"/>
                <a:ea typeface="Lora"/>
                <a:cs typeface="Lora"/>
                <a:sym typeface="Lora"/>
              </a:rPr>
              <a:t>Provide a sense of direction for graduates within the company</a:t>
            </a:r>
            <a:endParaRPr sz="1800">
              <a:latin typeface="Lora"/>
              <a:ea typeface="Lora"/>
              <a:cs typeface="Lora"/>
              <a:sym typeface="Lora"/>
            </a:endParaRPr>
          </a:p>
          <a:p>
            <a:pPr indent="0" lvl="0" marL="0" rtl="0" algn="l">
              <a:lnSpc>
                <a:spcPct val="90000"/>
              </a:lnSpc>
              <a:spcBef>
                <a:spcPts val="800"/>
              </a:spcBef>
              <a:spcAft>
                <a:spcPts val="120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Lora"/>
              <a:buChar char="●"/>
            </a:pPr>
            <a:r>
              <a:rPr lang="en-GB" sz="1700">
                <a:latin typeface="Lora"/>
                <a:ea typeface="Lora"/>
                <a:cs typeface="Lora"/>
                <a:sym typeface="Lora"/>
              </a:rPr>
              <a:t>Graduates will choose electives that interest them </a:t>
            </a:r>
            <a:endParaRPr sz="1700">
              <a:latin typeface="Lora"/>
              <a:ea typeface="Lora"/>
              <a:cs typeface="Lora"/>
              <a:sym typeface="Lora"/>
            </a:endParaRPr>
          </a:p>
          <a:p>
            <a:pPr indent="-336550" lvl="0" marL="457200" rtl="0" algn="l">
              <a:lnSpc>
                <a:spcPct val="100000"/>
              </a:lnSpc>
              <a:spcBef>
                <a:spcPts val="0"/>
              </a:spcBef>
              <a:spcAft>
                <a:spcPts val="0"/>
              </a:spcAft>
              <a:buSzPts val="1700"/>
              <a:buFont typeface="Lora"/>
              <a:buChar char="●"/>
            </a:pPr>
            <a:r>
              <a:rPr lang="en-GB" sz="1700">
                <a:latin typeface="Lora"/>
                <a:ea typeface="Lora"/>
                <a:cs typeface="Lora"/>
                <a:sym typeface="Lora"/>
              </a:rPr>
              <a:t>Includes issues such as climate change, social impact, building interpersonal skills or dealing with conflict</a:t>
            </a:r>
            <a:endParaRPr sz="1400">
              <a:latin typeface="Lora"/>
              <a:ea typeface="Lora"/>
              <a:cs typeface="Lora"/>
              <a:sym typeface="Lora"/>
            </a:endParaRPr>
          </a:p>
          <a:p>
            <a:pPr indent="0" lvl="0" marL="0" rtl="0" algn="ctr">
              <a:lnSpc>
                <a:spcPct val="100000"/>
              </a:lnSpc>
              <a:spcBef>
                <a:spcPts val="0"/>
              </a:spcBef>
              <a:spcAft>
                <a:spcPts val="0"/>
              </a:spcAft>
              <a:buSzPts val="1100"/>
              <a:buNone/>
            </a:pPr>
            <a:r>
              <a:rPr b="1" lang="en-GB" sz="2100">
                <a:latin typeface="Lora"/>
                <a:ea typeface="Lora"/>
                <a:cs typeface="Lora"/>
                <a:sym typeface="Lora"/>
              </a:rPr>
              <a:t>Rationale</a:t>
            </a:r>
            <a:endParaRPr b="1" sz="2100">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GB" sz="1800">
                <a:latin typeface="Lora"/>
                <a:ea typeface="Lora"/>
                <a:cs typeface="Lora"/>
                <a:sym typeface="Lora"/>
              </a:rPr>
              <a:t>Empower graduates to follow their passions and upskill (as per our survey)</a:t>
            </a:r>
            <a:endParaRPr sz="1800">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GB" sz="1800">
                <a:latin typeface="Lora"/>
                <a:ea typeface="Lora"/>
                <a:cs typeface="Lora"/>
                <a:sym typeface="Lora"/>
              </a:rPr>
              <a:t>Attract driven graduates with strong values through a focus on positive social impact </a:t>
            </a:r>
            <a:endParaRPr sz="1800">
              <a:latin typeface="Lora"/>
              <a:ea typeface="Lora"/>
              <a:cs typeface="Lora"/>
              <a:sym typeface="Lora"/>
            </a:endParaRPr>
          </a:p>
          <a:p>
            <a:pPr indent="-342900" lvl="0" marL="457200" rtl="0" algn="l">
              <a:lnSpc>
                <a:spcPct val="100000"/>
              </a:lnSpc>
              <a:spcBef>
                <a:spcPts val="0"/>
              </a:spcBef>
              <a:spcAft>
                <a:spcPts val="0"/>
              </a:spcAft>
              <a:buSzPts val="1800"/>
              <a:buFont typeface="Lora"/>
              <a:buChar char="●"/>
            </a:pPr>
            <a:r>
              <a:rPr lang="en-GB" sz="1800">
                <a:latin typeface="Lora"/>
                <a:ea typeface="Lora"/>
                <a:cs typeface="Lora"/>
                <a:sym typeface="Lora"/>
              </a:rPr>
              <a:t>This focus is beneficial for the wellbeing of graduates (Deeg and May, 2021).</a:t>
            </a:r>
            <a:endParaRPr sz="2200">
              <a:latin typeface="Lora"/>
              <a:ea typeface="Lora"/>
              <a:cs typeface="Lora"/>
              <a:sym typeface="Lora"/>
            </a:endParaRPr>
          </a:p>
          <a:p>
            <a:pPr indent="0" lvl="0" marL="0" rtl="0" algn="l">
              <a:lnSpc>
                <a:spcPct val="90000"/>
              </a:lnSpc>
              <a:spcBef>
                <a:spcPts val="800"/>
              </a:spcBef>
              <a:spcAft>
                <a:spcPts val="120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Lucinda</a:t>
            </a:r>
            <a:endParaRPr/>
          </a:p>
          <a:p>
            <a:pPr indent="0" lvl="0" marL="0" rtl="0" algn="l">
              <a:lnSpc>
                <a:spcPct val="100000"/>
              </a:lnSpc>
              <a:spcBef>
                <a:spcPts val="0"/>
              </a:spcBef>
              <a:spcAft>
                <a:spcPts val="0"/>
              </a:spcAft>
              <a:buSzPts val="1100"/>
              <a:buNone/>
            </a:pPr>
            <a:r>
              <a:rPr lang="en-GB"/>
              <a:t>The storyboard outlines what the google calender of what a graduates first three months on the program would be. This is one of the ways we have integrated human centred design into our challenge. </a:t>
            </a:r>
            <a:endParaRPr/>
          </a:p>
          <a:p>
            <a:pPr indent="-298450" lvl="0" marL="457200" rtl="0" algn="l">
              <a:lnSpc>
                <a:spcPct val="115000"/>
              </a:lnSpc>
              <a:spcBef>
                <a:spcPts val="1200"/>
              </a:spcBef>
              <a:spcAft>
                <a:spcPts val="0"/>
              </a:spcAft>
              <a:buSzPts val="1100"/>
              <a:buChar char="-"/>
            </a:pPr>
            <a:r>
              <a:rPr lang="en-GB">
                <a:solidFill>
                  <a:schemeClr val="dk1"/>
                </a:solidFill>
              </a:rPr>
              <a:t>69% of PWC employees want a more fulfilling job (PricewaterhouseCoopers,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46% of the younger generation believe that burnout levels are too high so we have tried to conquer this with work days from 10:00-5:00 pm (Deloitte, 2022)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62% Gen Z see “relationship with peers” as one of the top 3 reasons for getting/keeping their jobs. We want to ensure the KPMG graduates receive opportunities to network and build a strong team dynamic. (McCrindle and Fell, n.d.)</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To take us back to our graduate they left capable…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-emphasis on ‘us’ maybe to bring it back to the fact were the ones they targeting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challenge set for us by KPMG was to design the perfect first three months for a graduate program at KPMG, which instantly appealed to us as soon to be graduates.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When first tackling this challenge we wanted to visually break it down, assigning priority ranking to different features we brainstormed, and ultimately placing the most critical in the centre. </a:t>
            </a:r>
            <a:endParaRPr/>
          </a:p>
          <a:p>
            <a:pPr indent="0" lvl="0" marL="0" rtl="0" algn="l">
              <a:lnSpc>
                <a:spcPct val="115000"/>
              </a:lnSpc>
              <a:spcBef>
                <a:spcPts val="0"/>
              </a:spcBef>
              <a:spcAft>
                <a:spcPts val="0"/>
              </a:spcAft>
              <a:buSzPts val="1100"/>
              <a:buNone/>
            </a:pPr>
            <a:r>
              <a:rPr lang="en-GB"/>
              <a:t>This left our focus on creating a feasible program that will attract diverse and high performing students that will leave feeling supskilled and have a deep knowledge of the KPMG business model.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Taking our focus we further expanded this into a more detailed problem diagram exercising component of human centric design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This allowed us to investigate the crucial stakeholders and outcomes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key target demographic for the prototype is university graduates but KPMG and company extensions such as clients, are also significant for us to consider, as they are dependent upon the program and the employees that emerge.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From this we needed to consider the key outcomes desired for both parties, and used this to underpin the rationale for our prototype.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With a concentration placed on professional develop.</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From understanding our problem and where we were headed, we created a storyboard to visually see a potential progression of a graduate in our ideal program.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7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7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7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logo">
  <p:cSld name="Blank slide with logo">
    <p:spTree>
      <p:nvGrpSpPr>
        <p:cNvPr id="55" name="Shape 55"/>
        <p:cNvGrpSpPr/>
        <p:nvPr/>
      </p:nvGrpSpPr>
      <p:grpSpPr>
        <a:xfrm>
          <a:off x="0" y="0"/>
          <a:ext cx="0" cy="0"/>
          <a:chOff x="0" y="0"/>
          <a:chExt cx="0" cy="0"/>
        </a:xfrm>
      </p:grpSpPr>
      <p:pic>
        <p:nvPicPr>
          <p:cNvPr id="56" name="Google Shape;56;p73"/>
          <p:cNvPicPr preferRelativeResize="0"/>
          <p:nvPr/>
        </p:nvPicPr>
        <p:blipFill rotWithShape="1">
          <a:blip r:embed="rId2">
            <a:alphaModFix/>
          </a:blip>
          <a:srcRect b="0" l="0" r="0" t="0"/>
          <a:stretch/>
        </p:blipFill>
        <p:spPr>
          <a:xfrm>
            <a:off x="108723" y="4546446"/>
            <a:ext cx="1284519" cy="546875"/>
          </a:xfrm>
          <a:prstGeom prst="rect">
            <a:avLst/>
          </a:prstGeom>
          <a:noFill/>
          <a:ln>
            <a:noFill/>
          </a:ln>
        </p:spPr>
      </p:pic>
      <p:sp>
        <p:nvSpPr>
          <p:cNvPr id="57" name="Google Shape;57;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7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7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1" name="Google Shape;61;p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2" name="Google Shape;62;p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3" name="Google Shape;63;p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3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7"/>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2" name="Google Shape;72;p3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73" name="Google Shape;73;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3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8" name="Google Shape;78;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39"/>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 name="Google Shape;81;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42"/>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84" name="Google Shape;84;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85" name="Shape 85"/>
        <p:cNvGrpSpPr/>
        <p:nvPr/>
      </p:nvGrpSpPr>
      <p:grpSpPr>
        <a:xfrm>
          <a:off x="0" y="0"/>
          <a:ext cx="0" cy="0"/>
          <a:chOff x="0" y="0"/>
          <a:chExt cx="0" cy="0"/>
        </a:xfrm>
      </p:grpSpPr>
      <p:sp>
        <p:nvSpPr>
          <p:cNvPr id="86" name="Google Shape;86;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13" name="Shape 13"/>
        <p:cNvGrpSpPr/>
        <p:nvPr/>
      </p:nvGrpSpPr>
      <p:grpSpPr>
        <a:xfrm>
          <a:off x="0" y="0"/>
          <a:ext cx="0" cy="0"/>
          <a:chOff x="0" y="0"/>
          <a:chExt cx="0" cy="0"/>
        </a:xfrm>
      </p:grpSpPr>
      <p:sp>
        <p:nvSpPr>
          <p:cNvPr id="14" name="Google Shape;14;p48"/>
          <p:cNvSpPr txBox="1"/>
          <p:nvPr>
            <p:ph idx="1" type="body"/>
          </p:nvPr>
        </p:nvSpPr>
        <p:spPr>
          <a:xfrm>
            <a:off x="628650" y="834395"/>
            <a:ext cx="7886700" cy="37983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Arial"/>
                <a:ea typeface="Arial"/>
                <a:cs typeface="Arial"/>
                <a:sym typeface="Arial"/>
              </a:defRPr>
            </a:lvl1pPr>
            <a:lvl2pPr indent="-342900" lvl="1" marL="914400" algn="l">
              <a:lnSpc>
                <a:spcPct val="90000"/>
              </a:lnSpc>
              <a:spcBef>
                <a:spcPts val="12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12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12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12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5" name="Google Shape;15;p48"/>
          <p:cNvSpPr/>
          <p:nvPr/>
        </p:nvSpPr>
        <p:spPr>
          <a:xfrm>
            <a:off x="720048" y="627600"/>
            <a:ext cx="405000" cy="34200"/>
          </a:xfrm>
          <a:prstGeom prst="rect">
            <a:avLst/>
          </a:prstGeom>
          <a:solidFill>
            <a:srgbClr val="F1683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16" name="Google Shape;16;p48"/>
          <p:cNvSpPr txBox="1"/>
          <p:nvPr>
            <p:ph idx="12" type="sldNum"/>
          </p:nvPr>
        </p:nvSpPr>
        <p:spPr>
          <a:xfrm>
            <a:off x="3819083" y="4738982"/>
            <a:ext cx="2057400" cy="273900"/>
          </a:xfrm>
          <a:prstGeom prst="rect">
            <a:avLst/>
          </a:prstGeom>
          <a:noFill/>
          <a:ln>
            <a:noFill/>
          </a:ln>
        </p:spPr>
        <p:txBody>
          <a:bodyPr anchorCtr="0" anchor="t" bIns="34275" lIns="68575" spcFirstLastPara="1" rIns="68575" wrap="square" tIns="34275">
            <a:norm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17" name="Google Shape;17;p48"/>
          <p:cNvSpPr txBox="1"/>
          <p:nvPr>
            <p:ph type="title"/>
          </p:nvPr>
        </p:nvSpPr>
        <p:spPr>
          <a:xfrm>
            <a:off x="628651" y="273844"/>
            <a:ext cx="6194100" cy="467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4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4"/>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91" name="Google Shape;91;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4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6" name="Google Shape;96;p45"/>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7" name="Google Shape;97;p45"/>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8" name="Google Shape;98;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03" name="Google Shape;103;p46"/>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4" name="Google Shape;104;p4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05" name="Google Shape;105;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4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0" name="Google Shape;110;p4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1" name="Google Shape;111;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4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6" name="Google Shape;116;p4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17" name="Google Shape;117;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18" name="Shape 118"/>
        <p:cNvGrpSpPr/>
        <p:nvPr/>
      </p:nvGrpSpPr>
      <p:grpSpPr>
        <a:xfrm>
          <a:off x="0" y="0"/>
          <a:ext cx="0" cy="0"/>
          <a:chOff x="0" y="0"/>
          <a:chExt cx="0" cy="0"/>
        </a:xfrm>
      </p:grpSpPr>
      <p:sp>
        <p:nvSpPr>
          <p:cNvPr id="119" name="Google Shape;119;p5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20" name="Google Shape;120;p5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1" name="Google Shape;121;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2" name="Shape 122"/>
        <p:cNvGrpSpPr/>
        <p:nvPr/>
      </p:nvGrpSpPr>
      <p:grpSpPr>
        <a:xfrm>
          <a:off x="0" y="0"/>
          <a:ext cx="0" cy="0"/>
          <a:chOff x="0" y="0"/>
          <a:chExt cx="0" cy="0"/>
        </a:xfrm>
      </p:grpSpPr>
      <p:sp>
        <p:nvSpPr>
          <p:cNvPr id="123" name="Google Shape;123;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24" name="Google Shape;124;p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25" name="Google Shape;125;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6" name="Google Shape;126;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7" name="Google Shape;127;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4" name="Google Shape;13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5" name="Google Shape;135;p4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 name="Shape 136"/>
        <p:cNvGrpSpPr/>
        <p:nvPr/>
      </p:nvGrpSpPr>
      <p:grpSpPr>
        <a:xfrm>
          <a:off x="0" y="0"/>
          <a:ext cx="0" cy="0"/>
          <a:chOff x="0" y="0"/>
          <a:chExt cx="0" cy="0"/>
        </a:xfrm>
      </p:grpSpPr>
      <p:grpSp>
        <p:nvGrpSpPr>
          <p:cNvPr id="137" name="Google Shape;137;p52"/>
          <p:cNvGrpSpPr/>
          <p:nvPr/>
        </p:nvGrpSpPr>
        <p:grpSpPr>
          <a:xfrm>
            <a:off x="4350279" y="2855377"/>
            <a:ext cx="443589" cy="105632"/>
            <a:chOff x="4137525" y="2915950"/>
            <a:chExt cx="869100" cy="207000"/>
          </a:xfrm>
        </p:grpSpPr>
        <p:sp>
          <p:nvSpPr>
            <p:cNvPr id="138" name="Google Shape;138;p5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5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2" name="Google Shape;142;p5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3" name="Google Shape;143;p5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sp>
        <p:nvSpPr>
          <p:cNvPr id="145" name="Google Shape;145;p5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6" name="Google Shape;146;p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6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6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9" name="Google Shape;149;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0" name="Google Shape;150;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1" name="Google Shape;151;p5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4" name="Google Shape;154;p5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7" name="Google Shape;157;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8" name="Google Shape;158;p5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9" name="Shape 159"/>
        <p:cNvGrpSpPr/>
        <p:nvPr/>
      </p:nvGrpSpPr>
      <p:grpSpPr>
        <a:xfrm>
          <a:off x="0" y="0"/>
          <a:ext cx="0" cy="0"/>
          <a:chOff x="0" y="0"/>
          <a:chExt cx="0" cy="0"/>
        </a:xfrm>
      </p:grpSpPr>
      <p:sp>
        <p:nvSpPr>
          <p:cNvPr id="160" name="Google Shape;160;p57"/>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61" name="Google Shape;161;p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2" name="Shape 162"/>
        <p:cNvGrpSpPr/>
        <p:nvPr/>
      </p:nvGrpSpPr>
      <p:grpSpPr>
        <a:xfrm>
          <a:off x="0" y="0"/>
          <a:ext cx="0" cy="0"/>
          <a:chOff x="0" y="0"/>
          <a:chExt cx="0" cy="0"/>
        </a:xfrm>
      </p:grpSpPr>
      <p:sp>
        <p:nvSpPr>
          <p:cNvPr id="163" name="Google Shape;163;p58"/>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4" name="Google Shape;164;p5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65" name="Google Shape;165;p58"/>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6" name="Google Shape;166;p58"/>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67" name="Google Shape;167;p5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68" name="Google Shape;168;p5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71" name="Google Shape;171;p5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p60"/>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4" name="Google Shape;174;p60"/>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75" name="Google Shape;175;p6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p6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logo">
  <p:cSld name="Blank slide with logo">
    <p:spTree>
      <p:nvGrpSpPr>
        <p:cNvPr id="178" name="Shape 178"/>
        <p:cNvGrpSpPr/>
        <p:nvPr/>
      </p:nvGrpSpPr>
      <p:grpSpPr>
        <a:xfrm>
          <a:off x="0" y="0"/>
          <a:ext cx="0" cy="0"/>
          <a:chOff x="0" y="0"/>
          <a:chExt cx="0" cy="0"/>
        </a:xfrm>
      </p:grpSpPr>
      <p:pic>
        <p:nvPicPr>
          <p:cNvPr id="179" name="Google Shape;179;p62"/>
          <p:cNvPicPr preferRelativeResize="0"/>
          <p:nvPr/>
        </p:nvPicPr>
        <p:blipFill rotWithShape="1">
          <a:blip r:embed="rId2">
            <a:alphaModFix/>
          </a:blip>
          <a:srcRect b="0" l="0" r="0" t="0"/>
          <a:stretch/>
        </p:blipFill>
        <p:spPr>
          <a:xfrm>
            <a:off x="108723" y="4546446"/>
            <a:ext cx="1284519" cy="546875"/>
          </a:xfrm>
          <a:prstGeom prst="rect">
            <a:avLst/>
          </a:prstGeom>
          <a:noFill/>
          <a:ln>
            <a:noFill/>
          </a:ln>
        </p:spPr>
      </p:pic>
      <p:sp>
        <p:nvSpPr>
          <p:cNvPr id="180" name="Google Shape;180;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6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6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6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6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1.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4" name="Shape 64"/>
        <p:cNvGrpSpPr/>
        <p:nvPr/>
      </p:nvGrpSpPr>
      <p:grpSpPr>
        <a:xfrm>
          <a:off x="0" y="0"/>
          <a:ext cx="0" cy="0"/>
          <a:chOff x="0" y="0"/>
          <a:chExt cx="0" cy="0"/>
        </a:xfrm>
      </p:grpSpPr>
      <p:sp>
        <p:nvSpPr>
          <p:cNvPr id="65" name="Google Shape;65;p3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66" name="Google Shape;66;p3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67" name="Google Shape;67;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128" name="Shape 128"/>
        <p:cNvGrpSpPr/>
        <p:nvPr/>
      </p:nvGrpSpPr>
      <p:grpSpPr>
        <a:xfrm>
          <a:off x="0" y="0"/>
          <a:ext cx="0" cy="0"/>
          <a:chOff x="0" y="0"/>
          <a:chExt cx="0" cy="0"/>
        </a:xfrm>
      </p:grpSpPr>
      <p:sp>
        <p:nvSpPr>
          <p:cNvPr id="129" name="Google Shape;1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130" name="Google Shape;13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131" name="Google Shape;131;p4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7.jpg"/><Relationship Id="rId5" Type="http://schemas.openxmlformats.org/officeDocument/2006/relationships/image" Target="../media/image13.png"/><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openai.com/blog/chatgpt/" TargetMode="External"/><Relationship Id="rId4" Type="http://schemas.openxmlformats.org/officeDocument/2006/relationships/hyperlink" Target="https://doi.org/10.1007/s10734-009-9215-z" TargetMode="External"/><Relationship Id="rId5" Type="http://schemas.openxmlformats.org/officeDocument/2006/relationships/hyperlink" Target="https://generationz.com.au/wp-content/uploads/2019/12/Understanding_Generation_Z_report_McCrindle.pdf" TargetMode="External"/><Relationship Id="rId6" Type="http://schemas.openxmlformats.org/officeDocument/2006/relationships/hyperlink" Target="https://www.sciencedirect.com/science/article/pii/S0020748908001454" TargetMode="External"/><Relationship Id="rId7" Type="http://schemas.openxmlformats.org/officeDocument/2006/relationships/hyperlink" Target="https://www.pwc.com/gx/en/news-room/press-releases/2022/global-workforce-hopes-and-fears-survey-2022.html" TargetMode="External"/><Relationship Id="rId8" Type="http://schemas.openxmlformats.org/officeDocument/2006/relationships/hyperlink" Target="https://doi.org/10.1111/tct.1211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6" name="Google Shape;186;p1"/>
          <p:cNvSpPr txBox="1"/>
          <p:nvPr>
            <p:ph idx="1" type="body"/>
          </p:nvPr>
        </p:nvSpPr>
        <p:spPr>
          <a:xfrm>
            <a:off x="195425" y="435625"/>
            <a:ext cx="5534400" cy="3946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There once was a grad from Collins Street,</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Who needed foundations under their feet</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They considered Deloitte, EY and PWC</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However no grad program compared to KPMG</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They followed their passion</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And landed in a place with talent and compassion</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No longer stuck in a rut</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0"/>
              </a:spcAft>
              <a:buSzPts val="935"/>
              <a:buNone/>
            </a:pPr>
            <a:r>
              <a:rPr lang="en-GB" sz="2230">
                <a:solidFill>
                  <a:srgbClr val="333333"/>
                </a:solidFill>
                <a:latin typeface="Caveat"/>
                <a:ea typeface="Caveat"/>
                <a:cs typeface="Caveat"/>
                <a:sym typeface="Caveat"/>
              </a:rPr>
              <a:t>But soaring high like a bird in flight,</a:t>
            </a:r>
            <a:endParaRPr sz="2230">
              <a:solidFill>
                <a:srgbClr val="333333"/>
              </a:solidFill>
              <a:latin typeface="Caveat"/>
              <a:ea typeface="Caveat"/>
              <a:cs typeface="Caveat"/>
              <a:sym typeface="Caveat"/>
            </a:endParaRPr>
          </a:p>
          <a:p>
            <a:pPr indent="0" lvl="0" marL="0" rtl="0" algn="l">
              <a:lnSpc>
                <a:spcPct val="80000"/>
              </a:lnSpc>
              <a:spcBef>
                <a:spcPts val="1200"/>
              </a:spcBef>
              <a:spcAft>
                <a:spcPts val="1200"/>
              </a:spcAft>
              <a:buSzPts val="935"/>
              <a:buNone/>
            </a:pPr>
            <a:r>
              <a:rPr lang="en-GB" sz="2230">
                <a:solidFill>
                  <a:srgbClr val="333333"/>
                </a:solidFill>
                <a:latin typeface="Caveat"/>
                <a:ea typeface="Caveat"/>
                <a:cs typeface="Caveat"/>
                <a:sym typeface="Caveat"/>
              </a:rPr>
              <a:t>With a career that felt truly right…</a:t>
            </a:r>
            <a:endParaRPr sz="2230">
              <a:solidFill>
                <a:srgbClr val="333333"/>
              </a:solidFill>
              <a:latin typeface="Caveat"/>
              <a:ea typeface="Caveat"/>
              <a:cs typeface="Caveat"/>
              <a:sym typeface="Caveat"/>
            </a:endParaRPr>
          </a:p>
        </p:txBody>
      </p:sp>
      <p:sp>
        <p:nvSpPr>
          <p:cNvPr id="187" name="Google Shape;18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10"/>
          <p:cNvPicPr preferRelativeResize="0"/>
          <p:nvPr/>
        </p:nvPicPr>
        <p:blipFill rotWithShape="1">
          <a:blip r:embed="rId3">
            <a:alphaModFix/>
          </a:blip>
          <a:srcRect b="0" l="0" r="0" t="0"/>
          <a:stretch/>
        </p:blipFill>
        <p:spPr>
          <a:xfrm>
            <a:off x="1210225" y="0"/>
            <a:ext cx="6455924" cy="5143501"/>
          </a:xfrm>
          <a:prstGeom prst="rect">
            <a:avLst/>
          </a:prstGeom>
          <a:noFill/>
          <a:ln>
            <a:noFill/>
          </a:ln>
        </p:spPr>
      </p:pic>
      <p:sp>
        <p:nvSpPr>
          <p:cNvPr id="359" name="Google Shape;359;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60" name="Google Shape;360;p10"/>
          <p:cNvSpPr txBox="1"/>
          <p:nvPr/>
        </p:nvSpPr>
        <p:spPr>
          <a:xfrm>
            <a:off x="-1534750" y="3919850"/>
            <a:ext cx="597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sz="6000">
                <a:latin typeface="Lora"/>
                <a:ea typeface="Lora"/>
                <a:cs typeface="Lora"/>
                <a:sym typeface="Lora"/>
              </a:rPr>
              <a:t>Insights</a:t>
            </a:r>
            <a:endParaRPr sz="6000">
              <a:latin typeface="Lora"/>
              <a:ea typeface="Lora"/>
              <a:cs typeface="Lora"/>
              <a:sym typeface="Lora"/>
            </a:endParaRPr>
          </a:p>
        </p:txBody>
      </p:sp>
      <p:sp>
        <p:nvSpPr>
          <p:cNvPr id="366" name="Google Shape;366;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2"/>
          <p:cNvPicPr preferRelativeResize="0"/>
          <p:nvPr/>
        </p:nvPicPr>
        <p:blipFill rotWithShape="1">
          <a:blip r:embed="rId3">
            <a:alphaModFix/>
          </a:blip>
          <a:srcRect b="0" l="0" r="0" t="0"/>
          <a:stretch/>
        </p:blipFill>
        <p:spPr>
          <a:xfrm>
            <a:off x="1045525" y="0"/>
            <a:ext cx="6915499" cy="4696825"/>
          </a:xfrm>
          <a:prstGeom prst="rect">
            <a:avLst/>
          </a:prstGeom>
          <a:noFill/>
          <a:ln>
            <a:noFill/>
          </a:ln>
        </p:spPr>
      </p:pic>
      <p:sp>
        <p:nvSpPr>
          <p:cNvPr id="372" name="Google Shape;37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GB">
                <a:latin typeface="Lora"/>
                <a:ea typeface="Lora"/>
                <a:cs typeface="Lora"/>
                <a:sym typeface="Lora"/>
              </a:rPr>
              <a:t>Artificial Intelligence </a:t>
            </a:r>
            <a:endParaRPr>
              <a:latin typeface="Lora"/>
              <a:ea typeface="Lora"/>
              <a:cs typeface="Lora"/>
              <a:sym typeface="Lora"/>
            </a:endParaRPr>
          </a:p>
        </p:txBody>
      </p:sp>
      <p:sp>
        <p:nvSpPr>
          <p:cNvPr id="378" name="Google Shape;378;p13"/>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379" name="Google Shape;379;p13"/>
          <p:cNvSpPr txBox="1"/>
          <p:nvPr>
            <p:ph idx="2" type="body"/>
          </p:nvPr>
        </p:nvSpPr>
        <p:spPr>
          <a:xfrm>
            <a:off x="4817175" y="2465075"/>
            <a:ext cx="3999900" cy="1618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ora Medium"/>
              <a:buChar char="●"/>
            </a:pPr>
            <a:r>
              <a:rPr lang="en-GB" sz="1800">
                <a:solidFill>
                  <a:srgbClr val="000000"/>
                </a:solidFill>
                <a:latin typeface="Lora Medium"/>
                <a:ea typeface="Lora Medium"/>
                <a:cs typeface="Lora Medium"/>
                <a:sym typeface="Lora Medium"/>
              </a:rPr>
              <a:t>ChatGPT scans the entire internet</a:t>
            </a:r>
            <a:endParaRPr sz="1800">
              <a:solidFill>
                <a:srgbClr val="000000"/>
              </a:solidFill>
              <a:latin typeface="Lora Medium"/>
              <a:ea typeface="Lora Medium"/>
              <a:cs typeface="Lora Medium"/>
              <a:sym typeface="Lora Medium"/>
            </a:endParaRPr>
          </a:p>
          <a:p>
            <a:pPr indent="0" lvl="0" marL="457200" rtl="0" algn="l">
              <a:lnSpc>
                <a:spcPct val="115000"/>
              </a:lnSpc>
              <a:spcBef>
                <a:spcPts val="1200"/>
              </a:spcBef>
              <a:spcAft>
                <a:spcPts val="0"/>
              </a:spcAft>
              <a:buSzPts val="1400"/>
              <a:buNone/>
            </a:pPr>
            <a:r>
              <a:t/>
            </a:r>
            <a:endParaRPr sz="1800">
              <a:solidFill>
                <a:srgbClr val="000000"/>
              </a:solidFill>
              <a:latin typeface="Lora Medium"/>
              <a:ea typeface="Lora Medium"/>
              <a:cs typeface="Lora Medium"/>
              <a:sym typeface="Lora Medium"/>
            </a:endParaRPr>
          </a:p>
          <a:p>
            <a:pPr indent="-342900" lvl="0" marL="457200" rtl="0" algn="l">
              <a:lnSpc>
                <a:spcPct val="115000"/>
              </a:lnSpc>
              <a:spcBef>
                <a:spcPts val="1200"/>
              </a:spcBef>
              <a:spcAft>
                <a:spcPts val="0"/>
              </a:spcAft>
              <a:buClr>
                <a:srgbClr val="000000"/>
              </a:buClr>
              <a:buSzPts val="1800"/>
              <a:buFont typeface="Lora Medium"/>
              <a:buChar char="●"/>
            </a:pPr>
            <a:r>
              <a:rPr lang="en-GB" sz="1800">
                <a:solidFill>
                  <a:srgbClr val="000000"/>
                </a:solidFill>
                <a:latin typeface="Lora Medium"/>
                <a:ea typeface="Lora Medium"/>
                <a:cs typeface="Lora Medium"/>
                <a:sym typeface="Lora Medium"/>
              </a:rPr>
              <a:t>Results show no difference between the ‘Big 4’</a:t>
            </a:r>
            <a:endParaRPr sz="1800">
              <a:solidFill>
                <a:srgbClr val="000000"/>
              </a:solidFill>
              <a:latin typeface="Lora Medium"/>
              <a:ea typeface="Lora Medium"/>
              <a:cs typeface="Lora Medium"/>
              <a:sym typeface="Lora Medium"/>
            </a:endParaRPr>
          </a:p>
        </p:txBody>
      </p:sp>
      <p:pic>
        <p:nvPicPr>
          <p:cNvPr id="380" name="Google Shape;380;p13"/>
          <p:cNvPicPr preferRelativeResize="0"/>
          <p:nvPr/>
        </p:nvPicPr>
        <p:blipFill rotWithShape="1">
          <a:blip r:embed="rId3">
            <a:alphaModFix/>
          </a:blip>
          <a:srcRect b="0" l="0" r="0" t="0"/>
          <a:stretch/>
        </p:blipFill>
        <p:spPr>
          <a:xfrm>
            <a:off x="7474226" y="-136850"/>
            <a:ext cx="1742224" cy="1892423"/>
          </a:xfrm>
          <a:prstGeom prst="rect">
            <a:avLst/>
          </a:prstGeom>
          <a:noFill/>
          <a:ln>
            <a:noFill/>
          </a:ln>
        </p:spPr>
      </p:pic>
      <p:sp>
        <p:nvSpPr>
          <p:cNvPr id="381" name="Google Shape;381;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382" name="Google Shape;382;p13"/>
          <p:cNvPicPr preferRelativeResize="0"/>
          <p:nvPr/>
        </p:nvPicPr>
        <p:blipFill rotWithShape="1">
          <a:blip r:embed="rId4">
            <a:alphaModFix/>
          </a:blip>
          <a:srcRect b="0" l="0" r="0" t="0"/>
          <a:stretch/>
        </p:blipFill>
        <p:spPr>
          <a:xfrm>
            <a:off x="212537" y="1687795"/>
            <a:ext cx="4518624" cy="34557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4"/>
          <p:cNvSpPr txBox="1"/>
          <p:nvPr>
            <p:ph idx="1" type="subTitle"/>
          </p:nvPr>
        </p:nvSpPr>
        <p:spPr>
          <a:xfrm>
            <a:off x="0" y="50"/>
            <a:ext cx="4572000" cy="5143500"/>
          </a:xfrm>
          <a:prstGeom prst="rect">
            <a:avLst/>
          </a:prstGeom>
          <a:solidFill>
            <a:srgbClr val="BEE8FF">
              <a:alpha val="76078"/>
            </a:srgbClr>
          </a:solid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t/>
            </a:r>
            <a:endParaRPr>
              <a:solidFill>
                <a:schemeClr val="dk1"/>
              </a:solidFill>
            </a:endParaRPr>
          </a:p>
          <a:p>
            <a:pPr indent="0" lvl="0" marL="0" rtl="0" algn="ctr">
              <a:lnSpc>
                <a:spcPct val="100000"/>
              </a:lnSpc>
              <a:spcBef>
                <a:spcPts val="0"/>
              </a:spcBef>
              <a:spcAft>
                <a:spcPts val="0"/>
              </a:spcAft>
              <a:buSzPts val="2100"/>
              <a:buNone/>
            </a:pPr>
            <a:r>
              <a:rPr b="1" lang="en-GB">
                <a:solidFill>
                  <a:srgbClr val="000000"/>
                </a:solidFill>
                <a:latin typeface="Lora"/>
                <a:ea typeface="Lora"/>
                <a:cs typeface="Lora"/>
                <a:sym typeface="Lora"/>
              </a:rPr>
              <a:t>Looking Back</a:t>
            </a:r>
            <a:endParaRPr b="1">
              <a:solidFill>
                <a:srgbClr val="000000"/>
              </a:solidFill>
              <a:latin typeface="Lora"/>
              <a:ea typeface="Lora"/>
              <a:cs typeface="Lora"/>
              <a:sym typeface="Lora"/>
            </a:endParaRPr>
          </a:p>
        </p:txBody>
      </p:sp>
      <p:sp>
        <p:nvSpPr>
          <p:cNvPr id="388" name="Google Shape;388;p1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342900" lvl="0" marL="457200" rtl="0" algn="l">
              <a:lnSpc>
                <a:spcPct val="115000"/>
              </a:lnSpc>
              <a:spcBef>
                <a:spcPts val="0"/>
              </a:spcBef>
              <a:spcAft>
                <a:spcPts val="0"/>
              </a:spcAft>
              <a:buClr>
                <a:srgbClr val="FCFCFC"/>
              </a:buClr>
              <a:buSzPts val="1800"/>
              <a:buFont typeface="Lora"/>
              <a:buChar char="●"/>
            </a:pPr>
            <a:r>
              <a:rPr lang="en-GB">
                <a:solidFill>
                  <a:srgbClr val="FCFCFC"/>
                </a:solidFill>
                <a:latin typeface="Lora"/>
                <a:ea typeface="Lora"/>
                <a:cs typeface="Lora"/>
                <a:sym typeface="Lora"/>
              </a:rPr>
              <a:t>S</a:t>
            </a:r>
            <a:r>
              <a:rPr lang="en-GB">
                <a:latin typeface="Lora"/>
                <a:ea typeface="Lora"/>
                <a:cs typeface="Lora"/>
                <a:sym typeface="Lora"/>
              </a:rPr>
              <a:t>ocial/team building opportunities </a:t>
            </a:r>
            <a:endParaRPr>
              <a:latin typeface="Lora"/>
              <a:ea typeface="Lora"/>
              <a:cs typeface="Lora"/>
              <a:sym typeface="Lora"/>
            </a:endParaRPr>
          </a:p>
          <a:p>
            <a:pPr indent="-342900" lvl="0" marL="457200" rtl="0" algn="l">
              <a:lnSpc>
                <a:spcPct val="115000"/>
              </a:lnSpc>
              <a:spcBef>
                <a:spcPts val="0"/>
              </a:spcBef>
              <a:spcAft>
                <a:spcPts val="0"/>
              </a:spcAft>
              <a:buClr>
                <a:schemeClr val="lt1"/>
              </a:buClr>
              <a:buSzPts val="1800"/>
              <a:buFont typeface="Lora"/>
              <a:buChar char="●"/>
            </a:pPr>
            <a:r>
              <a:rPr lang="en-GB">
                <a:latin typeface="Lora"/>
                <a:ea typeface="Lora"/>
                <a:cs typeface="Lora"/>
                <a:sym typeface="Lora"/>
              </a:rPr>
              <a:t>Interactive Q/A session in foundational classes </a:t>
            </a:r>
            <a:endParaRPr>
              <a:latin typeface="Lora"/>
              <a:ea typeface="Lora"/>
              <a:cs typeface="Lora"/>
              <a:sym typeface="Lora"/>
            </a:endParaRPr>
          </a:p>
          <a:p>
            <a:pPr indent="-342900" lvl="0" marL="457200" rtl="0" algn="l">
              <a:lnSpc>
                <a:spcPct val="115000"/>
              </a:lnSpc>
              <a:spcBef>
                <a:spcPts val="0"/>
              </a:spcBef>
              <a:spcAft>
                <a:spcPts val="0"/>
              </a:spcAft>
              <a:buClr>
                <a:schemeClr val="lt1"/>
              </a:buClr>
              <a:buSzPts val="1800"/>
              <a:buFont typeface="Lora"/>
              <a:buChar char="●"/>
            </a:pPr>
            <a:r>
              <a:rPr lang="en-GB">
                <a:latin typeface="Lora"/>
                <a:ea typeface="Lora"/>
                <a:cs typeface="Lora"/>
                <a:sym typeface="Lora"/>
              </a:rPr>
              <a:t>Recent graduate buddy</a:t>
            </a:r>
            <a:endParaRPr>
              <a:latin typeface="Lora"/>
              <a:ea typeface="Lora"/>
              <a:cs typeface="Lora"/>
              <a:sym typeface="Lora"/>
            </a:endParaRPr>
          </a:p>
          <a:p>
            <a:pPr indent="-342900" lvl="0" marL="457200" rtl="0" algn="l">
              <a:lnSpc>
                <a:spcPct val="115000"/>
              </a:lnSpc>
              <a:spcBef>
                <a:spcPts val="0"/>
              </a:spcBef>
              <a:spcAft>
                <a:spcPts val="0"/>
              </a:spcAft>
              <a:buClr>
                <a:schemeClr val="lt1"/>
              </a:buClr>
              <a:buSzPts val="1800"/>
              <a:buFont typeface="Lora"/>
              <a:buChar char="●"/>
            </a:pPr>
            <a:r>
              <a:rPr lang="en-GB">
                <a:latin typeface="Lora"/>
                <a:ea typeface="Lora"/>
                <a:cs typeface="Lora"/>
                <a:sym typeface="Lora"/>
              </a:rPr>
              <a:t>Longer rotation times </a:t>
            </a:r>
            <a:endParaRPr>
              <a:latin typeface="Lora"/>
              <a:ea typeface="Lora"/>
              <a:cs typeface="Lora"/>
              <a:sym typeface="Lora"/>
            </a:endParaRPr>
          </a:p>
          <a:p>
            <a:pPr indent="0" lvl="0" marL="0" rtl="0" algn="l">
              <a:lnSpc>
                <a:spcPct val="115000"/>
              </a:lnSpc>
              <a:spcBef>
                <a:spcPts val="1200"/>
              </a:spcBef>
              <a:spcAft>
                <a:spcPts val="1200"/>
              </a:spcAft>
              <a:buSzPts val="1800"/>
              <a:buNone/>
            </a:pPr>
            <a:r>
              <a:t/>
            </a:r>
            <a:endParaRPr/>
          </a:p>
        </p:txBody>
      </p:sp>
      <p:sp>
        <p:nvSpPr>
          <p:cNvPr id="389" name="Google Shape;389;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90" name="Google Shape;390;p14"/>
          <p:cNvSpPr txBox="1"/>
          <p:nvPr/>
        </p:nvSpPr>
        <p:spPr>
          <a:xfrm>
            <a:off x="763425" y="941600"/>
            <a:ext cx="3583500" cy="2692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333333"/>
              </a:buClr>
              <a:buSzPts val="1800"/>
              <a:buFont typeface="Lora"/>
              <a:buChar char="●"/>
            </a:pPr>
            <a:r>
              <a:rPr b="0" i="0" lang="en-GB" sz="1800" u="none" cap="none" strike="noStrike">
                <a:solidFill>
                  <a:srgbClr val="333333"/>
                </a:solidFill>
                <a:latin typeface="Lora"/>
                <a:ea typeface="Lora"/>
                <a:cs typeface="Lora"/>
                <a:sym typeface="Lora"/>
              </a:rPr>
              <a:t>KPMG graduates largely enjoyed the program</a:t>
            </a:r>
            <a:endParaRPr b="0" i="0" sz="1800" u="none" cap="none" strike="noStrike">
              <a:solidFill>
                <a:srgbClr val="333333"/>
              </a:solidFill>
              <a:latin typeface="Lora"/>
              <a:ea typeface="Lora"/>
              <a:cs typeface="Lora"/>
              <a:sym typeface="Lora"/>
            </a:endParaRPr>
          </a:p>
          <a:p>
            <a:pPr indent="-342900" lvl="0" marL="457200" marR="0" rtl="0" algn="l">
              <a:lnSpc>
                <a:spcPct val="115000"/>
              </a:lnSpc>
              <a:spcBef>
                <a:spcPts val="0"/>
              </a:spcBef>
              <a:spcAft>
                <a:spcPts val="0"/>
              </a:spcAft>
              <a:buClr>
                <a:srgbClr val="333333"/>
              </a:buClr>
              <a:buSzPts val="1800"/>
              <a:buFont typeface="Lora"/>
              <a:buChar char="●"/>
            </a:pPr>
            <a:r>
              <a:rPr b="0" i="0" lang="en-GB" sz="1800" u="none" cap="none" strike="noStrike">
                <a:solidFill>
                  <a:srgbClr val="333333"/>
                </a:solidFill>
                <a:latin typeface="Lora"/>
                <a:ea typeface="Lora"/>
                <a:cs typeface="Lora"/>
                <a:sym typeface="Lora"/>
              </a:rPr>
              <a:t>KPMG graduates felt they had been thrown into the deep end</a:t>
            </a:r>
            <a:endParaRPr b="0" i="0" sz="1800" u="none" cap="none" strike="noStrike">
              <a:solidFill>
                <a:srgbClr val="333333"/>
              </a:solidFill>
              <a:latin typeface="Lora"/>
              <a:ea typeface="Lora"/>
              <a:cs typeface="Lora"/>
              <a:sym typeface="Lora"/>
            </a:endParaRPr>
          </a:p>
          <a:p>
            <a:pPr indent="-342900" lvl="0" marL="457200" marR="0" rtl="0" algn="l">
              <a:lnSpc>
                <a:spcPct val="115000"/>
              </a:lnSpc>
              <a:spcBef>
                <a:spcPts val="0"/>
              </a:spcBef>
              <a:spcAft>
                <a:spcPts val="0"/>
              </a:spcAft>
              <a:buClr>
                <a:srgbClr val="333333"/>
              </a:buClr>
              <a:buSzPts val="1800"/>
              <a:buFont typeface="Lora"/>
              <a:buChar char="●"/>
            </a:pPr>
            <a:r>
              <a:rPr b="0" i="0" lang="en-GB" sz="1800" u="none" cap="none" strike="noStrike">
                <a:solidFill>
                  <a:srgbClr val="333333"/>
                </a:solidFill>
                <a:latin typeface="Lora"/>
                <a:ea typeface="Lora"/>
                <a:cs typeface="Lora"/>
                <a:sym typeface="Lora"/>
              </a:rPr>
              <a:t>KPMG graduates wanted more learning opportunities</a:t>
            </a:r>
            <a:endParaRPr b="0" i="0" sz="1800" u="none" cap="none" strike="noStrike">
              <a:solidFill>
                <a:srgbClr val="333333"/>
              </a:solidFill>
              <a:latin typeface="Lora"/>
              <a:ea typeface="Lora"/>
              <a:cs typeface="Lora"/>
              <a:sym typeface="Lora"/>
            </a:endParaRPr>
          </a:p>
        </p:txBody>
      </p:sp>
      <p:sp>
        <p:nvSpPr>
          <p:cNvPr id="391" name="Google Shape;391;p14"/>
          <p:cNvSpPr txBox="1"/>
          <p:nvPr>
            <p:ph idx="1" type="subTitle"/>
          </p:nvPr>
        </p:nvSpPr>
        <p:spPr>
          <a:xfrm>
            <a:off x="4683000" y="287995"/>
            <a:ext cx="4045200" cy="512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GB">
                <a:solidFill>
                  <a:srgbClr val="FCFCFC"/>
                </a:solidFill>
              </a:rPr>
              <a:t>	</a:t>
            </a:r>
            <a:r>
              <a:rPr b="1" lang="en-GB">
                <a:solidFill>
                  <a:srgbClr val="FCFCFC"/>
                </a:solidFill>
                <a:latin typeface="Lora"/>
                <a:ea typeface="Lora"/>
                <a:cs typeface="Lora"/>
                <a:sym typeface="Lora"/>
              </a:rPr>
              <a:t>Looking Forward</a:t>
            </a:r>
            <a:endParaRPr b="1">
              <a:solidFill>
                <a:srgbClr val="FCFCFC"/>
              </a:solidFill>
              <a:latin typeface="Lora"/>
              <a:ea typeface="Lora"/>
              <a:cs typeface="Lora"/>
              <a:sym typeface="Lora"/>
            </a:endParaRPr>
          </a:p>
        </p:txBody>
      </p:sp>
      <p:cxnSp>
        <p:nvCxnSpPr>
          <p:cNvPr id="392" name="Google Shape;392;p14"/>
          <p:cNvCxnSpPr/>
          <p:nvPr/>
        </p:nvCxnSpPr>
        <p:spPr>
          <a:xfrm rot="10800000">
            <a:off x="763375" y="4695625"/>
            <a:ext cx="3820500" cy="11700"/>
          </a:xfrm>
          <a:prstGeom prst="straightConnector1">
            <a:avLst/>
          </a:prstGeom>
          <a:noFill/>
          <a:ln cap="flat" cmpd="sng" w="114300">
            <a:solidFill>
              <a:srgbClr val="000000"/>
            </a:solidFill>
            <a:prstDash val="solid"/>
            <a:round/>
            <a:headEnd len="sm" w="sm" type="none"/>
            <a:tailEnd len="med" w="med" type="triangle"/>
          </a:ln>
        </p:spPr>
      </p:cxnSp>
      <p:cxnSp>
        <p:nvCxnSpPr>
          <p:cNvPr id="393" name="Google Shape;393;p14"/>
          <p:cNvCxnSpPr/>
          <p:nvPr/>
        </p:nvCxnSpPr>
        <p:spPr>
          <a:xfrm>
            <a:off x="4575650" y="4707325"/>
            <a:ext cx="3645900" cy="2700"/>
          </a:xfrm>
          <a:prstGeom prst="straightConnector1">
            <a:avLst/>
          </a:prstGeom>
          <a:noFill/>
          <a:ln cap="flat" cmpd="sng" w="114300">
            <a:solidFill>
              <a:schemeClr val="lt1"/>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sz="6000">
                <a:latin typeface="Lora"/>
                <a:ea typeface="Lora"/>
                <a:cs typeface="Lora"/>
                <a:sym typeface="Lora"/>
              </a:rPr>
              <a:t>Prototype</a:t>
            </a:r>
            <a:endParaRPr sz="6000">
              <a:latin typeface="Lora"/>
              <a:ea typeface="Lora"/>
              <a:cs typeface="Lora"/>
              <a:sym typeface="Lora"/>
            </a:endParaRPr>
          </a:p>
        </p:txBody>
      </p:sp>
      <p:sp>
        <p:nvSpPr>
          <p:cNvPr id="399" name="Google Shape;399;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sz="6000">
                <a:latin typeface="Lora"/>
                <a:ea typeface="Lora"/>
                <a:cs typeface="Lora"/>
                <a:sym typeface="Lora"/>
              </a:rPr>
              <a:t>Part One - </a:t>
            </a:r>
            <a:endParaRPr sz="6000">
              <a:latin typeface="Lora"/>
              <a:ea typeface="Lora"/>
              <a:cs typeface="Lora"/>
              <a:sym typeface="Lora"/>
            </a:endParaRPr>
          </a:p>
          <a:p>
            <a:pPr indent="0" lvl="0" marL="0" rtl="0" algn="l">
              <a:lnSpc>
                <a:spcPct val="100000"/>
              </a:lnSpc>
              <a:spcBef>
                <a:spcPts val="0"/>
              </a:spcBef>
              <a:spcAft>
                <a:spcPts val="0"/>
              </a:spcAft>
              <a:buSzPts val="4200"/>
              <a:buNone/>
            </a:pPr>
            <a:r>
              <a:rPr lang="en-GB" sz="6000">
                <a:latin typeface="Lora"/>
                <a:ea typeface="Lora"/>
                <a:cs typeface="Lora"/>
                <a:sym typeface="Lora"/>
              </a:rPr>
              <a:t>Key Features</a:t>
            </a:r>
            <a:endParaRPr sz="6000">
              <a:latin typeface="Lora"/>
              <a:ea typeface="Lora"/>
              <a:cs typeface="Lora"/>
              <a:sym typeface="Lora"/>
            </a:endParaRPr>
          </a:p>
        </p:txBody>
      </p:sp>
      <p:sp>
        <p:nvSpPr>
          <p:cNvPr id="405" name="Google Shape;405;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7"/>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Mock Projects</a:t>
            </a:r>
            <a:endParaRPr sz="5000">
              <a:latin typeface="Lora"/>
              <a:ea typeface="Lora"/>
              <a:cs typeface="Lora"/>
              <a:sym typeface="Lora"/>
            </a:endParaRPr>
          </a:p>
        </p:txBody>
      </p:sp>
      <p:sp>
        <p:nvSpPr>
          <p:cNvPr id="411" name="Google Shape;411;p17"/>
          <p:cNvSpPr txBox="1"/>
          <p:nvPr>
            <p:ph idx="1" type="body"/>
          </p:nvPr>
        </p:nvSpPr>
        <p:spPr>
          <a:xfrm>
            <a:off x="181875" y="1825988"/>
            <a:ext cx="43275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Supervised collaboration on mock projects</a:t>
            </a:r>
            <a:endParaRPr>
              <a:solidFill>
                <a:srgbClr val="000000"/>
              </a:solidFill>
              <a:latin typeface="Lora"/>
              <a:ea typeface="Lora"/>
              <a:cs typeface="Lora"/>
              <a:sym typeface="Lora"/>
            </a:endParaRPr>
          </a:p>
          <a:p>
            <a:pPr indent="-342900" lvl="0" marL="457200" rtl="0" algn="l">
              <a:lnSpc>
                <a:spcPct val="8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Continuous feedback </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Provide a safe and collaborative environment to build confidence and upskill (Young et al., 2014)</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Implement techniques learnt on real projects in afternoon</a:t>
            </a:r>
            <a:endParaRPr>
              <a:solidFill>
                <a:srgbClr val="000000"/>
              </a:solidFill>
              <a:latin typeface="Lora"/>
              <a:ea typeface="Lora"/>
              <a:cs typeface="Lora"/>
              <a:sym typeface="Lora"/>
            </a:endParaRPr>
          </a:p>
        </p:txBody>
      </p:sp>
      <p:pic>
        <p:nvPicPr>
          <p:cNvPr id="412" name="Google Shape;412;p17"/>
          <p:cNvPicPr preferRelativeResize="0"/>
          <p:nvPr/>
        </p:nvPicPr>
        <p:blipFill rotWithShape="1">
          <a:blip r:embed="rId3">
            <a:alphaModFix/>
          </a:blip>
          <a:srcRect b="0" l="0" r="0" t="0"/>
          <a:stretch/>
        </p:blipFill>
        <p:spPr>
          <a:xfrm>
            <a:off x="4692051" y="2022800"/>
            <a:ext cx="4232002" cy="2316575"/>
          </a:xfrm>
          <a:prstGeom prst="rect">
            <a:avLst/>
          </a:prstGeom>
          <a:noFill/>
          <a:ln>
            <a:noFill/>
          </a:ln>
        </p:spPr>
      </p:pic>
      <p:sp>
        <p:nvSpPr>
          <p:cNvPr id="413" name="Google Shape;413;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8"/>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Mentorship</a:t>
            </a:r>
            <a:endParaRPr sz="5000">
              <a:latin typeface="Lora"/>
              <a:ea typeface="Lora"/>
              <a:cs typeface="Lora"/>
              <a:sym typeface="Lora"/>
            </a:endParaRPr>
          </a:p>
        </p:txBody>
      </p:sp>
      <p:sp>
        <p:nvSpPr>
          <p:cNvPr id="419" name="Google Shape;419;p18"/>
          <p:cNvSpPr txBox="1"/>
          <p:nvPr>
            <p:ph idx="1" type="body"/>
          </p:nvPr>
        </p:nvSpPr>
        <p:spPr>
          <a:xfrm>
            <a:off x="181875" y="1990825"/>
            <a:ext cx="43275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Questionnaire used to match graduate to specific mentor aligning with aspirations and values</a:t>
            </a:r>
            <a:endParaRPr>
              <a:solidFill>
                <a:srgbClr val="000000"/>
              </a:solidFill>
              <a:latin typeface="Lora"/>
              <a:ea typeface="Lora"/>
              <a:cs typeface="Lora"/>
              <a:sym typeface="Lora"/>
            </a:endParaRPr>
          </a:p>
          <a:p>
            <a:pPr indent="-342900" lvl="0" marL="457200" rtl="0" algn="l">
              <a:lnSpc>
                <a:spcPct val="8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Weekly meeting</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Proven to be effective form of support and inspiration for corporations (Geary, 2023)</a:t>
            </a:r>
            <a:endParaRPr>
              <a:solidFill>
                <a:srgbClr val="000000"/>
              </a:solidFill>
              <a:latin typeface="Lora"/>
              <a:ea typeface="Lora"/>
              <a:cs typeface="Lora"/>
              <a:sym typeface="Lora"/>
            </a:endParaRPr>
          </a:p>
        </p:txBody>
      </p:sp>
      <p:sp>
        <p:nvSpPr>
          <p:cNvPr id="420" name="Google Shape;420;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21" name="Google Shape;421;p18"/>
          <p:cNvPicPr preferRelativeResize="0"/>
          <p:nvPr/>
        </p:nvPicPr>
        <p:blipFill rotWithShape="1">
          <a:blip r:embed="rId3">
            <a:alphaModFix/>
          </a:blip>
          <a:srcRect b="0" l="0" r="0" t="0"/>
          <a:stretch/>
        </p:blipFill>
        <p:spPr>
          <a:xfrm>
            <a:off x="4572000" y="2155687"/>
            <a:ext cx="4232002" cy="2380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9"/>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Coffee Comrades</a:t>
            </a:r>
            <a:endParaRPr sz="5000">
              <a:latin typeface="Lora"/>
              <a:ea typeface="Lora"/>
              <a:cs typeface="Lora"/>
              <a:sym typeface="Lora"/>
            </a:endParaRPr>
          </a:p>
        </p:txBody>
      </p:sp>
      <p:sp>
        <p:nvSpPr>
          <p:cNvPr id="427" name="Google Shape;427;p19"/>
          <p:cNvSpPr txBox="1"/>
          <p:nvPr>
            <p:ph idx="1" type="body"/>
          </p:nvPr>
        </p:nvSpPr>
        <p:spPr>
          <a:xfrm>
            <a:off x="4470200" y="1990825"/>
            <a:ext cx="43275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Coffee vouchers to encourage inter-department communication</a:t>
            </a:r>
            <a:endParaRPr>
              <a:solidFill>
                <a:srgbClr val="000000"/>
              </a:solidFill>
              <a:latin typeface="Lora"/>
              <a:ea typeface="Lora"/>
              <a:cs typeface="Lora"/>
              <a:sym typeface="Lora"/>
            </a:endParaRPr>
          </a:p>
          <a:p>
            <a:pPr indent="-342900" lvl="0" marL="457200" rtl="0" algn="l">
              <a:lnSpc>
                <a:spcPct val="8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Promote socialising and a holistic view of KPMG </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63% of younger employees value social interaction at work</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Successful at ‘ThoughtWorks’ and ‘Lonely Planet’</a:t>
            </a:r>
            <a:endParaRPr>
              <a:solidFill>
                <a:srgbClr val="000000"/>
              </a:solidFill>
              <a:latin typeface="Lora"/>
              <a:ea typeface="Lora"/>
              <a:cs typeface="Lora"/>
              <a:sym typeface="Lora"/>
            </a:endParaRPr>
          </a:p>
        </p:txBody>
      </p:sp>
      <p:sp>
        <p:nvSpPr>
          <p:cNvPr id="428" name="Google Shape;428;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29" name="Google Shape;429;p19"/>
          <p:cNvPicPr preferRelativeResize="0"/>
          <p:nvPr/>
        </p:nvPicPr>
        <p:blipFill rotWithShape="1">
          <a:blip r:embed="rId3">
            <a:alphaModFix/>
          </a:blip>
          <a:srcRect b="10385" l="0" r="3900" t="0"/>
          <a:stretch/>
        </p:blipFill>
        <p:spPr>
          <a:xfrm>
            <a:off x="355325" y="2155675"/>
            <a:ext cx="4114886" cy="2380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
          <p:cNvSpPr txBox="1"/>
          <p:nvPr>
            <p:ph type="ctrTitle"/>
          </p:nvPr>
        </p:nvSpPr>
        <p:spPr>
          <a:xfrm>
            <a:off x="460950" y="184225"/>
            <a:ext cx="8222100" cy="933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GB">
                <a:latin typeface="Lora Medium"/>
                <a:ea typeface="Lora Medium"/>
                <a:cs typeface="Lora Medium"/>
                <a:sym typeface="Lora Medium"/>
              </a:rPr>
              <a:t>KPMG - Perfect Start</a:t>
            </a:r>
            <a:endParaRPr>
              <a:latin typeface="Lora Medium"/>
              <a:ea typeface="Lora Medium"/>
              <a:cs typeface="Lora Medium"/>
              <a:sym typeface="Lora Medium"/>
            </a:endParaRPr>
          </a:p>
        </p:txBody>
      </p:sp>
      <p:sp>
        <p:nvSpPr>
          <p:cNvPr id="193" name="Google Shape;193;p2"/>
          <p:cNvSpPr txBox="1"/>
          <p:nvPr>
            <p:ph idx="1" type="subTitle"/>
          </p:nvPr>
        </p:nvSpPr>
        <p:spPr>
          <a:xfrm>
            <a:off x="390525" y="953430"/>
            <a:ext cx="8222100" cy="432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rPr lang="en-GB">
                <a:latin typeface="Lora"/>
                <a:ea typeface="Lora"/>
                <a:cs typeface="Lora"/>
                <a:sym typeface="Lora"/>
              </a:rPr>
              <a:t>Monash Innovation Guarantee 2023</a:t>
            </a:r>
            <a:endParaRPr>
              <a:latin typeface="Lora"/>
              <a:ea typeface="Lora"/>
              <a:cs typeface="Lora"/>
              <a:sym typeface="Lora"/>
            </a:endParaRPr>
          </a:p>
        </p:txBody>
      </p:sp>
      <p:sp>
        <p:nvSpPr>
          <p:cNvPr id="194" name="Google Shape;19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95" name="Google Shape;195;p2"/>
          <p:cNvPicPr preferRelativeResize="0"/>
          <p:nvPr/>
        </p:nvPicPr>
        <p:blipFill rotWithShape="1">
          <a:blip r:embed="rId3">
            <a:alphaModFix/>
          </a:blip>
          <a:srcRect b="0" l="0" r="0" t="0"/>
          <a:stretch/>
        </p:blipFill>
        <p:spPr>
          <a:xfrm>
            <a:off x="-138525" y="1589109"/>
            <a:ext cx="9280200" cy="35543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0"/>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Department Rotations</a:t>
            </a:r>
            <a:endParaRPr sz="5000">
              <a:latin typeface="Lora"/>
              <a:ea typeface="Lora"/>
              <a:cs typeface="Lora"/>
              <a:sym typeface="Lora"/>
            </a:endParaRPr>
          </a:p>
        </p:txBody>
      </p:sp>
      <p:sp>
        <p:nvSpPr>
          <p:cNvPr id="435" name="Google Shape;435;p20"/>
          <p:cNvSpPr txBox="1"/>
          <p:nvPr>
            <p:ph idx="1" type="body"/>
          </p:nvPr>
        </p:nvSpPr>
        <p:spPr>
          <a:xfrm>
            <a:off x="4470200" y="1990825"/>
            <a:ext cx="43275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Graduates rotate through 4 departments for 3 weeks</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Holistic view of KPMG </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Interdisciplinary graduate programs increase engagement (</a:t>
            </a:r>
            <a:r>
              <a:rPr lang="en-GB">
                <a:solidFill>
                  <a:srgbClr val="333333"/>
                </a:solidFill>
                <a:highlight>
                  <a:srgbClr val="FCFCFC"/>
                </a:highlight>
                <a:latin typeface="Lora"/>
                <a:ea typeface="Lora"/>
                <a:cs typeface="Lora"/>
                <a:sym typeface="Lora"/>
              </a:rPr>
              <a:t>Newswander and Borrego 2009)</a:t>
            </a:r>
            <a:endParaRPr>
              <a:solidFill>
                <a:srgbClr val="000000"/>
              </a:solidFill>
              <a:latin typeface="Lora"/>
              <a:ea typeface="Lora"/>
              <a:cs typeface="Lora"/>
              <a:sym typeface="Lora"/>
            </a:endParaRPr>
          </a:p>
        </p:txBody>
      </p:sp>
      <p:sp>
        <p:nvSpPr>
          <p:cNvPr id="436" name="Google Shape;43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37" name="Google Shape;437;p20"/>
          <p:cNvPicPr preferRelativeResize="0"/>
          <p:nvPr/>
        </p:nvPicPr>
        <p:blipFill rotWithShape="1">
          <a:blip r:embed="rId3">
            <a:alphaModFix/>
          </a:blip>
          <a:srcRect b="0" l="0" r="0" t="0"/>
          <a:stretch/>
        </p:blipFill>
        <p:spPr>
          <a:xfrm>
            <a:off x="355325" y="2118488"/>
            <a:ext cx="4114875" cy="2454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1"/>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Foundational Classes</a:t>
            </a:r>
            <a:endParaRPr sz="5000">
              <a:latin typeface="Lora"/>
              <a:ea typeface="Lora"/>
              <a:cs typeface="Lora"/>
              <a:sym typeface="Lora"/>
            </a:endParaRPr>
          </a:p>
        </p:txBody>
      </p:sp>
      <p:sp>
        <p:nvSpPr>
          <p:cNvPr id="443" name="Google Shape;443;p21"/>
          <p:cNvSpPr txBox="1"/>
          <p:nvPr>
            <p:ph idx="1" type="body"/>
          </p:nvPr>
        </p:nvSpPr>
        <p:spPr>
          <a:xfrm>
            <a:off x="111550" y="1825988"/>
            <a:ext cx="43275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Highlight principles of KPMG business model and company values</a:t>
            </a:r>
            <a:endParaRPr>
              <a:solidFill>
                <a:srgbClr val="000000"/>
              </a:solidFill>
              <a:latin typeface="Lora"/>
              <a:ea typeface="Lora"/>
              <a:cs typeface="Lora"/>
              <a:sym typeface="Lora"/>
            </a:endParaRPr>
          </a:p>
          <a:p>
            <a:pPr indent="-317500" lvl="0" marL="457200" rtl="0" algn="l">
              <a:lnSpc>
                <a:spcPct val="80000"/>
              </a:lnSpc>
              <a:spcBef>
                <a:spcPts val="0"/>
              </a:spcBef>
              <a:spcAft>
                <a:spcPts val="0"/>
              </a:spcAft>
              <a:buClr>
                <a:srgbClr val="000000"/>
              </a:buClr>
              <a:buSzPts val="1400"/>
              <a:buFont typeface="Lora"/>
              <a:buChar char="●"/>
            </a:pPr>
            <a:r>
              <a:rPr lang="en-GB">
                <a:solidFill>
                  <a:srgbClr val="000000"/>
                </a:solidFill>
                <a:latin typeface="Lora"/>
                <a:ea typeface="Lora"/>
                <a:cs typeface="Lora"/>
                <a:sym typeface="Lora"/>
              </a:rPr>
              <a:t>Q&amp;A</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Provide a sense of direction/progression for work </a:t>
            </a:r>
            <a:endParaRPr>
              <a:solidFill>
                <a:srgbClr val="000000"/>
              </a:solidFill>
              <a:latin typeface="Lora"/>
              <a:ea typeface="Lora"/>
              <a:cs typeface="Lora"/>
              <a:sym typeface="Lora"/>
            </a:endParaRPr>
          </a:p>
          <a:p>
            <a:pPr indent="0" lvl="0" marL="0" rtl="0" algn="l">
              <a:lnSpc>
                <a:spcPct val="90000"/>
              </a:lnSpc>
              <a:spcBef>
                <a:spcPts val="0"/>
              </a:spcBef>
              <a:spcAft>
                <a:spcPts val="0"/>
              </a:spcAft>
              <a:buSzPts val="1800"/>
              <a:buNone/>
            </a:pPr>
            <a:r>
              <a:t/>
            </a:r>
            <a:endParaRPr>
              <a:solidFill>
                <a:srgbClr val="000000"/>
              </a:solidFill>
              <a:latin typeface="Lora"/>
              <a:ea typeface="Lora"/>
              <a:cs typeface="Lora"/>
              <a:sym typeface="Lora"/>
            </a:endParaRPr>
          </a:p>
        </p:txBody>
      </p:sp>
      <p:sp>
        <p:nvSpPr>
          <p:cNvPr id="444" name="Google Shape;444;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45" name="Google Shape;445;p21"/>
          <p:cNvPicPr preferRelativeResize="0"/>
          <p:nvPr/>
        </p:nvPicPr>
        <p:blipFill rotWithShape="1">
          <a:blip r:embed="rId3">
            <a:alphaModFix/>
          </a:blip>
          <a:srcRect b="0" l="0" r="0" t="0"/>
          <a:stretch/>
        </p:blipFill>
        <p:spPr>
          <a:xfrm>
            <a:off x="4210975" y="2109674"/>
            <a:ext cx="4472076" cy="214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2"/>
          <p:cNvSpPr txBox="1"/>
          <p:nvPr>
            <p:ph type="title"/>
          </p:nvPr>
        </p:nvSpPr>
        <p:spPr>
          <a:xfrm>
            <a:off x="460950" y="315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5000">
                <a:latin typeface="Lora"/>
                <a:ea typeface="Lora"/>
                <a:cs typeface="Lora"/>
                <a:sym typeface="Lora"/>
              </a:rPr>
              <a:t>Elective Units</a:t>
            </a:r>
            <a:endParaRPr sz="5000">
              <a:latin typeface="Lora"/>
              <a:ea typeface="Lora"/>
              <a:cs typeface="Lora"/>
              <a:sym typeface="Lora"/>
            </a:endParaRPr>
          </a:p>
        </p:txBody>
      </p:sp>
      <p:sp>
        <p:nvSpPr>
          <p:cNvPr id="451" name="Google Shape;451;p22"/>
          <p:cNvSpPr txBox="1"/>
          <p:nvPr>
            <p:ph idx="1" type="body"/>
          </p:nvPr>
        </p:nvSpPr>
        <p:spPr>
          <a:xfrm>
            <a:off x="181875" y="1826000"/>
            <a:ext cx="4465800" cy="2710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800"/>
              </a:spcBef>
              <a:spcAft>
                <a:spcPts val="0"/>
              </a:spcAft>
              <a:buSzPts val="1800"/>
              <a:buNone/>
            </a:pPr>
            <a:r>
              <a:rPr b="1" lang="en-GB">
                <a:solidFill>
                  <a:srgbClr val="000000"/>
                </a:solidFill>
                <a:latin typeface="Lora"/>
                <a:ea typeface="Lora"/>
                <a:cs typeface="Lora"/>
                <a:sym typeface="Lora"/>
              </a:rPr>
              <a:t>Features</a:t>
            </a:r>
            <a:endParaRPr b="1">
              <a:solidFill>
                <a:srgbClr val="000000"/>
              </a:solidFill>
              <a:latin typeface="Lora"/>
              <a:ea typeface="Lora"/>
              <a:cs typeface="Lora"/>
              <a:sym typeface="Lora"/>
            </a:endParaRPr>
          </a:p>
          <a:p>
            <a:pPr indent="-342900" lvl="0" marL="457200" rtl="0" algn="l">
              <a:lnSpc>
                <a:spcPct val="80000"/>
              </a:lnSpc>
              <a:spcBef>
                <a:spcPts val="1200"/>
              </a:spcBef>
              <a:spcAft>
                <a:spcPts val="0"/>
              </a:spcAft>
              <a:buClr>
                <a:srgbClr val="000000"/>
              </a:buClr>
              <a:buSzPts val="1800"/>
              <a:buFont typeface="Lora"/>
              <a:buChar char="●"/>
            </a:pPr>
            <a:r>
              <a:rPr lang="en-GB">
                <a:solidFill>
                  <a:srgbClr val="000000"/>
                </a:solidFill>
                <a:latin typeface="Lora"/>
                <a:ea typeface="Lora"/>
                <a:cs typeface="Lora"/>
                <a:sym typeface="Lora"/>
              </a:rPr>
              <a:t>Electives relating to wider issues and interests</a:t>
            </a:r>
            <a:endParaRPr>
              <a:solidFill>
                <a:srgbClr val="000000"/>
              </a:solidFill>
              <a:latin typeface="Lora"/>
              <a:ea typeface="Lora"/>
              <a:cs typeface="Lora"/>
              <a:sym typeface="Lora"/>
            </a:endParaRPr>
          </a:p>
          <a:p>
            <a:pPr indent="0" lvl="0" marL="457200" rtl="0" algn="l">
              <a:lnSpc>
                <a:spcPct val="80000"/>
              </a:lnSpc>
              <a:spcBef>
                <a:spcPts val="1200"/>
              </a:spcBef>
              <a:spcAft>
                <a:spcPts val="0"/>
              </a:spcAft>
              <a:buSzPts val="1800"/>
              <a:buNone/>
            </a:pPr>
            <a:r>
              <a:rPr lang="en-GB">
                <a:solidFill>
                  <a:srgbClr val="000000"/>
                </a:solidFill>
                <a:latin typeface="Lora"/>
                <a:ea typeface="Lora"/>
                <a:cs typeface="Lora"/>
                <a:sym typeface="Lora"/>
              </a:rPr>
              <a:t>e.g. climate change, social impact… </a:t>
            </a:r>
            <a:endParaRPr>
              <a:solidFill>
                <a:srgbClr val="000000"/>
              </a:solidFill>
              <a:latin typeface="Lora"/>
              <a:ea typeface="Lora"/>
              <a:cs typeface="Lora"/>
              <a:sym typeface="Lora"/>
            </a:endParaRPr>
          </a:p>
          <a:p>
            <a:pPr indent="0" lvl="0" marL="0" rtl="0" algn="l">
              <a:lnSpc>
                <a:spcPct val="90000"/>
              </a:lnSpc>
              <a:spcBef>
                <a:spcPts val="1200"/>
              </a:spcBef>
              <a:spcAft>
                <a:spcPts val="0"/>
              </a:spcAft>
              <a:buSzPts val="1800"/>
              <a:buNone/>
            </a:pPr>
            <a:r>
              <a:rPr b="1" lang="en-GB">
                <a:solidFill>
                  <a:srgbClr val="000000"/>
                </a:solidFill>
                <a:latin typeface="Lora"/>
                <a:ea typeface="Lora"/>
                <a:cs typeface="Lora"/>
                <a:sym typeface="Lora"/>
              </a:rPr>
              <a:t>Rationale</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Attract students from more varied backgrounds </a:t>
            </a:r>
            <a:endParaRPr>
              <a:solidFill>
                <a:srgbClr val="000000"/>
              </a:solidFill>
              <a:latin typeface="Lora"/>
              <a:ea typeface="Lora"/>
              <a:cs typeface="Lora"/>
              <a:sym typeface="Lora"/>
            </a:endParaRPr>
          </a:p>
          <a:p>
            <a:pPr indent="-342900" lvl="0" marL="457200" rtl="0" algn="l">
              <a:lnSpc>
                <a:spcPct val="90000"/>
              </a:lnSpc>
              <a:spcBef>
                <a:spcPts val="0"/>
              </a:spcBef>
              <a:spcAft>
                <a:spcPts val="0"/>
              </a:spcAft>
              <a:buClr>
                <a:srgbClr val="000000"/>
              </a:buClr>
              <a:buSzPts val="1800"/>
              <a:buFont typeface="Lora"/>
              <a:buChar char="●"/>
            </a:pPr>
            <a:r>
              <a:rPr lang="en-GB">
                <a:solidFill>
                  <a:srgbClr val="000000"/>
                </a:solidFill>
                <a:latin typeface="Lora"/>
                <a:ea typeface="Lora"/>
                <a:cs typeface="Lora"/>
                <a:sym typeface="Lora"/>
              </a:rPr>
              <a:t>Beneficial to student wellbeing (Deeg and May, 2021) </a:t>
            </a:r>
            <a:endParaRPr>
              <a:solidFill>
                <a:srgbClr val="000000"/>
              </a:solidFill>
              <a:latin typeface="Lora"/>
              <a:ea typeface="Lora"/>
              <a:cs typeface="Lora"/>
              <a:sym typeface="Lora"/>
            </a:endParaRPr>
          </a:p>
        </p:txBody>
      </p:sp>
      <p:sp>
        <p:nvSpPr>
          <p:cNvPr id="452" name="Google Shape;45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53" name="Google Shape;453;p22"/>
          <p:cNvPicPr preferRelativeResize="0"/>
          <p:nvPr/>
        </p:nvPicPr>
        <p:blipFill rotWithShape="1">
          <a:blip r:embed="rId3">
            <a:alphaModFix/>
          </a:blip>
          <a:srcRect b="0" l="0" r="0" t="0"/>
          <a:stretch/>
        </p:blipFill>
        <p:spPr>
          <a:xfrm>
            <a:off x="4647725" y="1923423"/>
            <a:ext cx="4327500" cy="25153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3"/>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latin typeface="Lora"/>
                <a:ea typeface="Lora"/>
                <a:cs typeface="Lora"/>
                <a:sym typeface="Lora"/>
              </a:rPr>
              <a:t>Part Two - </a:t>
            </a:r>
            <a:endParaRPr>
              <a:latin typeface="Lora"/>
              <a:ea typeface="Lora"/>
              <a:cs typeface="Lora"/>
              <a:sym typeface="Lora"/>
            </a:endParaRPr>
          </a:p>
          <a:p>
            <a:pPr indent="0" lvl="0" marL="0" rtl="0" algn="l">
              <a:lnSpc>
                <a:spcPct val="100000"/>
              </a:lnSpc>
              <a:spcBef>
                <a:spcPts val="0"/>
              </a:spcBef>
              <a:spcAft>
                <a:spcPts val="0"/>
              </a:spcAft>
              <a:buSzPct val="111111"/>
              <a:buNone/>
            </a:pPr>
            <a:r>
              <a:rPr lang="en-GB">
                <a:latin typeface="Lora"/>
                <a:ea typeface="Lora"/>
                <a:cs typeface="Lora"/>
                <a:sym typeface="Lora"/>
              </a:rPr>
              <a:t>What Would a Graduate’s Calendar Look Like in the First Three Months?</a:t>
            </a:r>
            <a:endParaRPr>
              <a:latin typeface="Lora"/>
              <a:ea typeface="Lora"/>
              <a:cs typeface="Lora"/>
              <a:sym typeface="Lora"/>
            </a:endParaRPr>
          </a:p>
        </p:txBody>
      </p:sp>
      <p:sp>
        <p:nvSpPr>
          <p:cNvPr id="459" name="Google Shape;459;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cxnSp>
        <p:nvCxnSpPr>
          <p:cNvPr id="464" name="Google Shape;464;p24"/>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465" name="Google Shape;465;p24"/>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466" name="Google Shape;466;p24"/>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467" name="Google Shape;467;p24"/>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468" name="Google Shape;468;p24"/>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469" name="Google Shape;469;p24"/>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470" name="Google Shape;470;p24"/>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471" name="Google Shape;471;p24"/>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472" name="Google Shape;472;p24"/>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473" name="Google Shape;473;p24"/>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cxnSp>
        <p:nvCxnSpPr>
          <p:cNvPr id="474" name="Google Shape;474;p24"/>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475" name="Google Shape;475;p24"/>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476" name="Google Shape;476;p24"/>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477" name="Google Shape;477;p24"/>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478" name="Google Shape;478;p24"/>
          <p:cNvSpPr txBox="1"/>
          <p:nvPr/>
        </p:nvSpPr>
        <p:spPr>
          <a:xfrm>
            <a:off x="4150" y="637925"/>
            <a:ext cx="2037900" cy="5850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 </a:t>
            </a:r>
            <a:endParaRPr b="0" i="0" sz="1300" u="none" cap="none" strike="noStrike">
              <a:solidFill>
                <a:srgbClr val="000000"/>
              </a:solidFill>
              <a:latin typeface="Lora"/>
              <a:ea typeface="Lora"/>
              <a:cs typeface="Lora"/>
              <a:sym typeface="Lora"/>
            </a:endParaRPr>
          </a:p>
        </p:txBody>
      </p:sp>
      <p:sp>
        <p:nvSpPr>
          <p:cNvPr id="479" name="Google Shape;479;p24"/>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480" name="Google Shape;480;p24"/>
          <p:cNvSpPr txBox="1"/>
          <p:nvPr/>
        </p:nvSpPr>
        <p:spPr>
          <a:xfrm>
            <a:off x="36550" y="1980126"/>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cxnSp>
        <p:nvCxnSpPr>
          <p:cNvPr id="481" name="Google Shape;481;p24"/>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cxnSp>
        <p:nvCxnSpPr>
          <p:cNvPr id="486" name="Google Shape;486;p25"/>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487" name="Google Shape;487;p25"/>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488" name="Google Shape;488;p25"/>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489" name="Google Shape;489;p25"/>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490" name="Google Shape;490;p25"/>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491" name="Google Shape;491;p25"/>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492" name="Google Shape;492;p25"/>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493" name="Google Shape;493;p25"/>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494" name="Google Shape;494;p25"/>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495" name="Google Shape;495;p25"/>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496" name="Google Shape;496;p25"/>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497" name="Google Shape;497;p25"/>
          <p:cNvSpPr txBox="1"/>
          <p:nvPr/>
        </p:nvSpPr>
        <p:spPr>
          <a:xfrm>
            <a:off x="2054550" y="808175"/>
            <a:ext cx="2233500" cy="4311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a:t>
            </a:r>
            <a:r>
              <a:rPr b="0" i="0" lang="en-GB" sz="1600" u="none" cap="none" strike="noStrike">
                <a:solidFill>
                  <a:srgbClr val="000000"/>
                </a:solidFill>
                <a:latin typeface="Lora"/>
                <a:ea typeface="Lora"/>
                <a:cs typeface="Lora"/>
                <a:sym typeface="Lora"/>
              </a:rPr>
              <a:t> </a:t>
            </a:r>
            <a:endParaRPr b="0" i="0" sz="1600" u="none" cap="none" strike="noStrike">
              <a:solidFill>
                <a:srgbClr val="000000"/>
              </a:solidFill>
              <a:latin typeface="Lora"/>
              <a:ea typeface="Lora"/>
              <a:cs typeface="Lora"/>
              <a:sym typeface="Lora"/>
            </a:endParaRPr>
          </a:p>
        </p:txBody>
      </p:sp>
      <p:sp>
        <p:nvSpPr>
          <p:cNvPr id="498" name="Google Shape;498;p25"/>
          <p:cNvSpPr txBox="1"/>
          <p:nvPr/>
        </p:nvSpPr>
        <p:spPr>
          <a:xfrm>
            <a:off x="2103050" y="1264400"/>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499" name="Google Shape;499;p25"/>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cxnSp>
        <p:nvCxnSpPr>
          <p:cNvPr id="500" name="Google Shape;500;p25"/>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501" name="Google Shape;501;p25"/>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502" name="Google Shape;502;p25"/>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503" name="Google Shape;503;p25"/>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504" name="Google Shape;504;p25"/>
          <p:cNvSpPr txBox="1"/>
          <p:nvPr/>
        </p:nvSpPr>
        <p:spPr>
          <a:xfrm>
            <a:off x="4150" y="637925"/>
            <a:ext cx="2037900" cy="6156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a:t>
            </a:r>
            <a:r>
              <a:rPr b="0" i="0" lang="en-GB"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505" name="Google Shape;505;p25"/>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506" name="Google Shape;506;p25"/>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cxnSp>
        <p:nvCxnSpPr>
          <p:cNvPr id="507" name="Google Shape;507;p25"/>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cxnSp>
        <p:nvCxnSpPr>
          <p:cNvPr id="512" name="Google Shape;512;p26"/>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513" name="Google Shape;513;p26"/>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514" name="Google Shape;514;p26"/>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515" name="Google Shape;515;p26"/>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516" name="Google Shape;516;p26"/>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517" name="Google Shape;517;p26"/>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518" name="Google Shape;518;p26"/>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519" name="Google Shape;519;p26"/>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520" name="Google Shape;520;p26"/>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521" name="Google Shape;521;p26"/>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522" name="Google Shape;522;p26"/>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523" name="Google Shape;523;p26"/>
          <p:cNvSpPr txBox="1"/>
          <p:nvPr/>
        </p:nvSpPr>
        <p:spPr>
          <a:xfrm>
            <a:off x="2054550" y="808175"/>
            <a:ext cx="2233500" cy="3849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 </a:t>
            </a:r>
            <a:endParaRPr b="0" i="0" sz="1300" u="none" cap="none" strike="noStrike">
              <a:solidFill>
                <a:srgbClr val="000000"/>
              </a:solidFill>
              <a:latin typeface="Lora"/>
              <a:ea typeface="Lora"/>
              <a:cs typeface="Lora"/>
              <a:sym typeface="Lora"/>
            </a:endParaRPr>
          </a:p>
        </p:txBody>
      </p:sp>
      <p:sp>
        <p:nvSpPr>
          <p:cNvPr id="524" name="Google Shape;524;p26"/>
          <p:cNvSpPr txBox="1"/>
          <p:nvPr/>
        </p:nvSpPr>
        <p:spPr>
          <a:xfrm>
            <a:off x="2103050" y="1264400"/>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525" name="Google Shape;525;p26"/>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526" name="Google Shape;526;p26"/>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527" name="Google Shape;527;p26"/>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Lora"/>
                <a:ea typeface="Lora"/>
                <a:cs typeface="Lora"/>
                <a:sym typeface="Lora"/>
              </a:rPr>
              <a:t>  </a:t>
            </a:r>
            <a:endParaRPr b="0" i="0" sz="1400" u="none" cap="none" strike="noStrike">
              <a:solidFill>
                <a:srgbClr val="000000"/>
              </a:solidFill>
              <a:latin typeface="Lora"/>
              <a:ea typeface="Lora"/>
              <a:cs typeface="Lora"/>
              <a:sym typeface="Lora"/>
            </a:endParaRPr>
          </a:p>
        </p:txBody>
      </p:sp>
      <p:sp>
        <p:nvSpPr>
          <p:cNvPr id="528" name="Google Shape;528;p26"/>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cxnSp>
        <p:nvCxnSpPr>
          <p:cNvPr id="529" name="Google Shape;529;p26"/>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530" name="Google Shape;530;p26"/>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531" name="Google Shape;531;p26"/>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532" name="Google Shape;532;p26"/>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533" name="Google Shape;533;p26"/>
          <p:cNvSpPr txBox="1"/>
          <p:nvPr/>
        </p:nvSpPr>
        <p:spPr>
          <a:xfrm>
            <a:off x="4150" y="637925"/>
            <a:ext cx="2037900" cy="5850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 </a:t>
            </a:r>
            <a:endParaRPr b="0" i="0" sz="1300" u="none" cap="none" strike="noStrike">
              <a:solidFill>
                <a:srgbClr val="000000"/>
              </a:solidFill>
              <a:latin typeface="Lora"/>
              <a:ea typeface="Lora"/>
              <a:cs typeface="Lora"/>
              <a:sym typeface="Lora"/>
            </a:endParaRPr>
          </a:p>
        </p:txBody>
      </p:sp>
      <p:sp>
        <p:nvSpPr>
          <p:cNvPr id="534" name="Google Shape;534;p26"/>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535" name="Google Shape;535;p26"/>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cxnSp>
        <p:nvCxnSpPr>
          <p:cNvPr id="536" name="Google Shape;536;p26"/>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p27"/>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542" name="Google Shape;542;p27"/>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543" name="Google Shape;543;p27"/>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544" name="Google Shape;544;p27"/>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545" name="Google Shape;545;p27"/>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546" name="Google Shape;546;p27"/>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547" name="Google Shape;547;p27"/>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548" name="Google Shape;548;p27"/>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549" name="Google Shape;549;p27"/>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550" name="Google Shape;550;p27"/>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551" name="Google Shape;551;p27"/>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552" name="Google Shape;552;p27"/>
          <p:cNvSpPr txBox="1"/>
          <p:nvPr/>
        </p:nvSpPr>
        <p:spPr>
          <a:xfrm>
            <a:off x="2054550" y="808175"/>
            <a:ext cx="2233500" cy="4311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a:t>
            </a:r>
            <a:r>
              <a:rPr b="0" i="0" lang="en-GB" sz="1600" u="none" cap="none" strike="noStrike">
                <a:solidFill>
                  <a:srgbClr val="000000"/>
                </a:solidFill>
                <a:latin typeface="Lora"/>
                <a:ea typeface="Lora"/>
                <a:cs typeface="Lora"/>
                <a:sym typeface="Lora"/>
              </a:rPr>
              <a:t> </a:t>
            </a:r>
            <a:endParaRPr b="0" i="0" sz="1600" u="none" cap="none" strike="noStrike">
              <a:solidFill>
                <a:srgbClr val="000000"/>
              </a:solidFill>
              <a:latin typeface="Lora"/>
              <a:ea typeface="Lora"/>
              <a:cs typeface="Lora"/>
              <a:sym typeface="Lora"/>
            </a:endParaRPr>
          </a:p>
        </p:txBody>
      </p:sp>
      <p:sp>
        <p:nvSpPr>
          <p:cNvPr id="553" name="Google Shape;553;p27"/>
          <p:cNvSpPr txBox="1"/>
          <p:nvPr/>
        </p:nvSpPr>
        <p:spPr>
          <a:xfrm>
            <a:off x="2103050" y="1264400"/>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554" name="Google Shape;554;p27"/>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555" name="Google Shape;555;p27"/>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556" name="Google Shape;556;p27"/>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7" name="Google Shape;557;p27"/>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sp>
        <p:nvSpPr>
          <p:cNvPr id="558" name="Google Shape;558;p27"/>
          <p:cNvSpPr txBox="1"/>
          <p:nvPr/>
        </p:nvSpPr>
        <p:spPr>
          <a:xfrm>
            <a:off x="4287225" y="209806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559" name="Google Shape;559;p27"/>
          <p:cNvSpPr txBox="1"/>
          <p:nvPr/>
        </p:nvSpPr>
        <p:spPr>
          <a:xfrm>
            <a:off x="6702900" y="1731413"/>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560" name="Google Shape;560;p27"/>
          <p:cNvSpPr txBox="1"/>
          <p:nvPr/>
        </p:nvSpPr>
        <p:spPr>
          <a:xfrm>
            <a:off x="6708938" y="209161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561" name="Google Shape;561;p27"/>
          <p:cNvSpPr txBox="1"/>
          <p:nvPr/>
        </p:nvSpPr>
        <p:spPr>
          <a:xfrm>
            <a:off x="-16400" y="4244938"/>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562" name="Google Shape;562;p27"/>
          <p:cNvSpPr txBox="1"/>
          <p:nvPr/>
        </p:nvSpPr>
        <p:spPr>
          <a:xfrm>
            <a:off x="-24450" y="4713425"/>
            <a:ext cx="2484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563" name="Google Shape;563;p27"/>
          <p:cNvSpPr txBox="1"/>
          <p:nvPr/>
        </p:nvSpPr>
        <p:spPr>
          <a:xfrm>
            <a:off x="2150800" y="4262650"/>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564" name="Google Shape;564;p27"/>
          <p:cNvSpPr txBox="1"/>
          <p:nvPr/>
        </p:nvSpPr>
        <p:spPr>
          <a:xfrm>
            <a:off x="2186638" y="4713425"/>
            <a:ext cx="21357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565" name="Google Shape;565;p27"/>
          <p:cNvSpPr txBox="1"/>
          <p:nvPr/>
        </p:nvSpPr>
        <p:spPr>
          <a:xfrm>
            <a:off x="4318000" y="4256900"/>
            <a:ext cx="23793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566" name="Google Shape;566;p27"/>
          <p:cNvSpPr txBox="1"/>
          <p:nvPr/>
        </p:nvSpPr>
        <p:spPr>
          <a:xfrm>
            <a:off x="4337525" y="4713425"/>
            <a:ext cx="23598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cxnSp>
        <p:nvCxnSpPr>
          <p:cNvPr id="567" name="Google Shape;567;p27"/>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568" name="Google Shape;568;p27"/>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569" name="Google Shape;569;p27"/>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570" name="Google Shape;570;p27"/>
          <p:cNvSpPr txBox="1"/>
          <p:nvPr/>
        </p:nvSpPr>
        <p:spPr>
          <a:xfrm>
            <a:off x="-12150" y="203827"/>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571" name="Google Shape;571;p27"/>
          <p:cNvSpPr txBox="1"/>
          <p:nvPr/>
        </p:nvSpPr>
        <p:spPr>
          <a:xfrm>
            <a:off x="4150" y="637925"/>
            <a:ext cx="2037900" cy="6156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a:t>
            </a:r>
            <a:r>
              <a:rPr b="0" i="0" lang="en-GB"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572" name="Google Shape;572;p27"/>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573" name="Google Shape;573;p27"/>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sp>
        <p:nvSpPr>
          <p:cNvPr id="574" name="Google Shape;574;p27"/>
          <p:cNvSpPr txBox="1"/>
          <p:nvPr/>
        </p:nvSpPr>
        <p:spPr>
          <a:xfrm>
            <a:off x="4259300" y="1731425"/>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cxnSp>
        <p:nvCxnSpPr>
          <p:cNvPr id="575" name="Google Shape;575;p27"/>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cxnSp>
        <p:nvCxnSpPr>
          <p:cNvPr id="580" name="Google Shape;580;p28"/>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581" name="Google Shape;581;p28"/>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p28"/>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583" name="Google Shape;583;p28"/>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584" name="Google Shape;584;p28"/>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585" name="Google Shape;585;p28"/>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586" name="Google Shape;586;p28"/>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587" name="Google Shape;587;p28"/>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588" name="Google Shape;588;p28"/>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589" name="Google Shape;589;p28"/>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590" name="Google Shape;590;p28"/>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591" name="Google Shape;591;p28"/>
          <p:cNvSpPr txBox="1"/>
          <p:nvPr/>
        </p:nvSpPr>
        <p:spPr>
          <a:xfrm>
            <a:off x="2054550" y="808175"/>
            <a:ext cx="2233500" cy="4311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a:t>
            </a:r>
            <a:r>
              <a:rPr b="0" i="0" lang="en-GB" sz="1600" u="none" cap="none" strike="noStrike">
                <a:solidFill>
                  <a:srgbClr val="000000"/>
                </a:solidFill>
                <a:latin typeface="Lora"/>
                <a:ea typeface="Lora"/>
                <a:cs typeface="Lora"/>
                <a:sym typeface="Lora"/>
              </a:rPr>
              <a:t> </a:t>
            </a:r>
            <a:endParaRPr b="0" i="0" sz="1600" u="none" cap="none" strike="noStrike">
              <a:solidFill>
                <a:srgbClr val="000000"/>
              </a:solidFill>
              <a:latin typeface="Lora"/>
              <a:ea typeface="Lora"/>
              <a:cs typeface="Lora"/>
              <a:sym typeface="Lora"/>
            </a:endParaRPr>
          </a:p>
        </p:txBody>
      </p:sp>
      <p:sp>
        <p:nvSpPr>
          <p:cNvPr id="592" name="Google Shape;592;p28"/>
          <p:cNvSpPr txBox="1"/>
          <p:nvPr/>
        </p:nvSpPr>
        <p:spPr>
          <a:xfrm>
            <a:off x="2103050" y="1264400"/>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593" name="Google Shape;593;p28"/>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594" name="Google Shape;594;p28"/>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595" name="Google Shape;595;p28"/>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96" name="Google Shape;596;p28"/>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sp>
        <p:nvSpPr>
          <p:cNvPr id="597" name="Google Shape;597;p28"/>
          <p:cNvSpPr txBox="1"/>
          <p:nvPr/>
        </p:nvSpPr>
        <p:spPr>
          <a:xfrm>
            <a:off x="4287225" y="209806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598" name="Google Shape;598;p28"/>
          <p:cNvSpPr txBox="1"/>
          <p:nvPr/>
        </p:nvSpPr>
        <p:spPr>
          <a:xfrm>
            <a:off x="6659650" y="227375"/>
            <a:ext cx="24843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1</a:t>
            </a:r>
            <a:endParaRPr b="0" i="0" sz="1300" u="sng" cap="none" strike="noStrike">
              <a:solidFill>
                <a:srgbClr val="000000"/>
              </a:solidFill>
              <a:latin typeface="Lora"/>
              <a:ea typeface="Lora"/>
              <a:cs typeface="Lora"/>
              <a:sym typeface="Lora"/>
            </a:endParaRPr>
          </a:p>
        </p:txBody>
      </p:sp>
      <p:sp>
        <p:nvSpPr>
          <p:cNvPr id="599" name="Google Shape;599;p28"/>
          <p:cNvSpPr txBox="1"/>
          <p:nvPr/>
        </p:nvSpPr>
        <p:spPr>
          <a:xfrm>
            <a:off x="6702900" y="1731413"/>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00" name="Google Shape;600;p28"/>
          <p:cNvSpPr txBox="1"/>
          <p:nvPr/>
        </p:nvSpPr>
        <p:spPr>
          <a:xfrm>
            <a:off x="6708938" y="209161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01" name="Google Shape;601;p28"/>
          <p:cNvSpPr txBox="1"/>
          <p:nvPr/>
        </p:nvSpPr>
        <p:spPr>
          <a:xfrm>
            <a:off x="0" y="2766900"/>
            <a:ext cx="20868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2</a:t>
            </a:r>
            <a:endParaRPr b="0" i="0" sz="1300" u="sng" cap="none" strike="noStrike">
              <a:solidFill>
                <a:srgbClr val="000000"/>
              </a:solidFill>
              <a:latin typeface="Lora"/>
              <a:ea typeface="Lora"/>
              <a:cs typeface="Lora"/>
              <a:sym typeface="Lora"/>
            </a:endParaRPr>
          </a:p>
        </p:txBody>
      </p:sp>
      <p:sp>
        <p:nvSpPr>
          <p:cNvPr id="602" name="Google Shape;602;p28"/>
          <p:cNvSpPr txBox="1"/>
          <p:nvPr/>
        </p:nvSpPr>
        <p:spPr>
          <a:xfrm>
            <a:off x="-16400" y="4244938"/>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03" name="Google Shape;603;p28"/>
          <p:cNvSpPr txBox="1"/>
          <p:nvPr/>
        </p:nvSpPr>
        <p:spPr>
          <a:xfrm>
            <a:off x="-24450" y="4713425"/>
            <a:ext cx="2484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04" name="Google Shape;604;p28"/>
          <p:cNvSpPr txBox="1"/>
          <p:nvPr/>
        </p:nvSpPr>
        <p:spPr>
          <a:xfrm>
            <a:off x="2129375" y="2730400"/>
            <a:ext cx="21357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3</a:t>
            </a:r>
            <a:endParaRPr b="0" i="0" sz="1300" u="sng" cap="none" strike="noStrike">
              <a:solidFill>
                <a:srgbClr val="000000"/>
              </a:solidFill>
              <a:latin typeface="Lora"/>
              <a:ea typeface="Lora"/>
              <a:cs typeface="Lora"/>
              <a:sym typeface="Lora"/>
            </a:endParaRPr>
          </a:p>
        </p:txBody>
      </p:sp>
      <p:sp>
        <p:nvSpPr>
          <p:cNvPr id="605" name="Google Shape;605;p28"/>
          <p:cNvSpPr txBox="1"/>
          <p:nvPr/>
        </p:nvSpPr>
        <p:spPr>
          <a:xfrm>
            <a:off x="2150800" y="4262650"/>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06" name="Google Shape;606;p28"/>
          <p:cNvSpPr txBox="1"/>
          <p:nvPr/>
        </p:nvSpPr>
        <p:spPr>
          <a:xfrm>
            <a:off x="2186638" y="4713425"/>
            <a:ext cx="21357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07" name="Google Shape;607;p28"/>
          <p:cNvSpPr txBox="1"/>
          <p:nvPr/>
        </p:nvSpPr>
        <p:spPr>
          <a:xfrm>
            <a:off x="4337525" y="2730400"/>
            <a:ext cx="23076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4</a:t>
            </a:r>
            <a:endParaRPr b="0" i="0" sz="1300" u="sng" cap="none" strike="noStrike">
              <a:solidFill>
                <a:srgbClr val="000000"/>
              </a:solidFill>
              <a:latin typeface="Lora"/>
              <a:ea typeface="Lora"/>
              <a:cs typeface="Lora"/>
              <a:sym typeface="Lora"/>
            </a:endParaRPr>
          </a:p>
        </p:txBody>
      </p:sp>
      <p:sp>
        <p:nvSpPr>
          <p:cNvPr id="608" name="Google Shape;608;p28"/>
          <p:cNvSpPr txBox="1"/>
          <p:nvPr/>
        </p:nvSpPr>
        <p:spPr>
          <a:xfrm>
            <a:off x="4318000" y="4256900"/>
            <a:ext cx="23793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09" name="Google Shape;609;p28"/>
          <p:cNvSpPr txBox="1"/>
          <p:nvPr/>
        </p:nvSpPr>
        <p:spPr>
          <a:xfrm>
            <a:off x="4337525" y="4713425"/>
            <a:ext cx="23598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cxnSp>
        <p:nvCxnSpPr>
          <p:cNvPr id="610" name="Google Shape;610;p28"/>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611" name="Google Shape;611;p28"/>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612" name="Google Shape;612;p28"/>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613" name="Google Shape;613;p28"/>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614" name="Google Shape;614;p28"/>
          <p:cNvSpPr txBox="1"/>
          <p:nvPr/>
        </p:nvSpPr>
        <p:spPr>
          <a:xfrm>
            <a:off x="4150" y="637925"/>
            <a:ext cx="2037900" cy="6156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a:t>
            </a:r>
            <a:r>
              <a:rPr b="0" i="0" lang="en-GB"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15" name="Google Shape;615;p28"/>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616" name="Google Shape;616;p28"/>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sp>
        <p:nvSpPr>
          <p:cNvPr id="617" name="Google Shape;617;p28"/>
          <p:cNvSpPr txBox="1"/>
          <p:nvPr/>
        </p:nvSpPr>
        <p:spPr>
          <a:xfrm>
            <a:off x="4259300" y="1731425"/>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cxnSp>
        <p:nvCxnSpPr>
          <p:cNvPr id="618" name="Google Shape;618;p28"/>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cxnSp>
        <p:nvCxnSpPr>
          <p:cNvPr id="623" name="Google Shape;623;p29"/>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624" name="Google Shape;624;p29"/>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625" name="Google Shape;625;p29"/>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626" name="Google Shape;626;p29"/>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627" name="Google Shape;627;p29"/>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628" name="Google Shape;628;p29"/>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629" name="Google Shape;629;p29"/>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630" name="Google Shape;630;p29"/>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631" name="Google Shape;631;p29"/>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632" name="Google Shape;632;p29"/>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633" name="Google Shape;633;p29"/>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634" name="Google Shape;634;p29"/>
          <p:cNvSpPr txBox="1"/>
          <p:nvPr/>
        </p:nvSpPr>
        <p:spPr>
          <a:xfrm>
            <a:off x="2054550" y="808175"/>
            <a:ext cx="2233500" cy="3849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 </a:t>
            </a:r>
            <a:endParaRPr b="0" i="0" sz="1300" u="none" cap="none" strike="noStrike">
              <a:solidFill>
                <a:srgbClr val="000000"/>
              </a:solidFill>
              <a:latin typeface="Lora"/>
              <a:ea typeface="Lora"/>
              <a:cs typeface="Lora"/>
              <a:sym typeface="Lora"/>
            </a:endParaRPr>
          </a:p>
        </p:txBody>
      </p:sp>
      <p:sp>
        <p:nvSpPr>
          <p:cNvPr id="635" name="Google Shape;635;p29"/>
          <p:cNvSpPr txBox="1"/>
          <p:nvPr/>
        </p:nvSpPr>
        <p:spPr>
          <a:xfrm>
            <a:off x="2070475" y="1238063"/>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636" name="Google Shape;636;p29"/>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637" name="Google Shape;637;p29"/>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638" name="Google Shape;638;p29"/>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39" name="Google Shape;639;p29"/>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sp>
        <p:nvSpPr>
          <p:cNvPr id="640" name="Google Shape;640;p29"/>
          <p:cNvSpPr txBox="1"/>
          <p:nvPr/>
        </p:nvSpPr>
        <p:spPr>
          <a:xfrm>
            <a:off x="4287225" y="209806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41" name="Google Shape;641;p29"/>
          <p:cNvSpPr txBox="1"/>
          <p:nvPr/>
        </p:nvSpPr>
        <p:spPr>
          <a:xfrm>
            <a:off x="6659650" y="227375"/>
            <a:ext cx="24843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1</a:t>
            </a:r>
            <a:endParaRPr b="0" i="0" sz="1300" u="sng" cap="none" strike="noStrike">
              <a:solidFill>
                <a:srgbClr val="000000"/>
              </a:solidFill>
              <a:latin typeface="Lora"/>
              <a:ea typeface="Lora"/>
              <a:cs typeface="Lora"/>
              <a:sym typeface="Lora"/>
            </a:endParaRPr>
          </a:p>
        </p:txBody>
      </p:sp>
      <p:sp>
        <p:nvSpPr>
          <p:cNvPr id="642" name="Google Shape;642;p29"/>
          <p:cNvSpPr txBox="1"/>
          <p:nvPr/>
        </p:nvSpPr>
        <p:spPr>
          <a:xfrm>
            <a:off x="6659650" y="653375"/>
            <a:ext cx="24843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643" name="Google Shape;643;p29"/>
          <p:cNvSpPr txBox="1"/>
          <p:nvPr/>
        </p:nvSpPr>
        <p:spPr>
          <a:xfrm>
            <a:off x="6702900" y="1731413"/>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44" name="Google Shape;644;p29"/>
          <p:cNvSpPr txBox="1"/>
          <p:nvPr/>
        </p:nvSpPr>
        <p:spPr>
          <a:xfrm>
            <a:off x="6708938" y="209161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45" name="Google Shape;645;p29"/>
          <p:cNvSpPr txBox="1"/>
          <p:nvPr/>
        </p:nvSpPr>
        <p:spPr>
          <a:xfrm>
            <a:off x="0" y="2766900"/>
            <a:ext cx="20868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2</a:t>
            </a:r>
            <a:endParaRPr b="0" i="0" sz="1300" u="sng" cap="none" strike="noStrike">
              <a:solidFill>
                <a:srgbClr val="000000"/>
              </a:solidFill>
              <a:latin typeface="Lora"/>
              <a:ea typeface="Lora"/>
              <a:cs typeface="Lora"/>
              <a:sym typeface="Lora"/>
            </a:endParaRPr>
          </a:p>
        </p:txBody>
      </p:sp>
      <p:sp>
        <p:nvSpPr>
          <p:cNvPr id="646" name="Google Shape;646;p29"/>
          <p:cNvSpPr txBox="1"/>
          <p:nvPr/>
        </p:nvSpPr>
        <p:spPr>
          <a:xfrm>
            <a:off x="-13450" y="3123150"/>
            <a:ext cx="20868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647" name="Google Shape;647;p29"/>
          <p:cNvSpPr txBox="1"/>
          <p:nvPr/>
        </p:nvSpPr>
        <p:spPr>
          <a:xfrm>
            <a:off x="-16400" y="4244938"/>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48" name="Google Shape;648;p29"/>
          <p:cNvSpPr txBox="1"/>
          <p:nvPr/>
        </p:nvSpPr>
        <p:spPr>
          <a:xfrm>
            <a:off x="-24450" y="4713425"/>
            <a:ext cx="2484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49" name="Google Shape;649;p29"/>
          <p:cNvSpPr txBox="1"/>
          <p:nvPr/>
        </p:nvSpPr>
        <p:spPr>
          <a:xfrm>
            <a:off x="2129375" y="2730400"/>
            <a:ext cx="21357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3</a:t>
            </a:r>
            <a:endParaRPr b="0" i="0" sz="1300" u="sng" cap="none" strike="noStrike">
              <a:solidFill>
                <a:srgbClr val="000000"/>
              </a:solidFill>
              <a:latin typeface="Lora"/>
              <a:ea typeface="Lora"/>
              <a:cs typeface="Lora"/>
              <a:sym typeface="Lora"/>
            </a:endParaRPr>
          </a:p>
        </p:txBody>
      </p:sp>
      <p:sp>
        <p:nvSpPr>
          <p:cNvPr id="650" name="Google Shape;650;p29"/>
          <p:cNvSpPr txBox="1"/>
          <p:nvPr/>
        </p:nvSpPr>
        <p:spPr>
          <a:xfrm>
            <a:off x="2131513" y="3122363"/>
            <a:ext cx="21357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651" name="Google Shape;651;p29"/>
          <p:cNvSpPr txBox="1"/>
          <p:nvPr/>
        </p:nvSpPr>
        <p:spPr>
          <a:xfrm>
            <a:off x="2150800" y="4262650"/>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52" name="Google Shape;652;p29"/>
          <p:cNvSpPr txBox="1"/>
          <p:nvPr/>
        </p:nvSpPr>
        <p:spPr>
          <a:xfrm>
            <a:off x="2186638" y="4713425"/>
            <a:ext cx="21357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53" name="Google Shape;653;p29"/>
          <p:cNvSpPr txBox="1"/>
          <p:nvPr/>
        </p:nvSpPr>
        <p:spPr>
          <a:xfrm>
            <a:off x="4337525" y="2730400"/>
            <a:ext cx="23076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4</a:t>
            </a:r>
            <a:endParaRPr b="0" i="0" sz="1300" u="sng" cap="none" strike="noStrike">
              <a:solidFill>
                <a:srgbClr val="000000"/>
              </a:solidFill>
              <a:latin typeface="Lora"/>
              <a:ea typeface="Lora"/>
              <a:cs typeface="Lora"/>
              <a:sym typeface="Lora"/>
            </a:endParaRPr>
          </a:p>
        </p:txBody>
      </p:sp>
      <p:sp>
        <p:nvSpPr>
          <p:cNvPr id="654" name="Google Shape;654;p29"/>
          <p:cNvSpPr txBox="1"/>
          <p:nvPr/>
        </p:nvSpPr>
        <p:spPr>
          <a:xfrm>
            <a:off x="4325400" y="3137425"/>
            <a:ext cx="23076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655" name="Google Shape;655;p29"/>
          <p:cNvSpPr txBox="1"/>
          <p:nvPr/>
        </p:nvSpPr>
        <p:spPr>
          <a:xfrm>
            <a:off x="4318000" y="4256900"/>
            <a:ext cx="23793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56" name="Google Shape;656;p29"/>
          <p:cNvSpPr txBox="1"/>
          <p:nvPr/>
        </p:nvSpPr>
        <p:spPr>
          <a:xfrm>
            <a:off x="4337525" y="4713425"/>
            <a:ext cx="23598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57" name="Google Shape;657;p29"/>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658" name="Google Shape;658;p29"/>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659" name="Google Shape;659;p29"/>
          <p:cNvSpPr txBox="1"/>
          <p:nvPr/>
        </p:nvSpPr>
        <p:spPr>
          <a:xfrm>
            <a:off x="4150" y="637925"/>
            <a:ext cx="2037900" cy="5541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ora"/>
                <a:ea typeface="Lora"/>
                <a:cs typeface="Lora"/>
                <a:sym typeface="Lora"/>
              </a:rPr>
              <a:t>Nominate department rotation preferences </a:t>
            </a:r>
            <a:endParaRPr b="0" i="0" sz="1200" u="none" cap="none" strike="noStrike">
              <a:solidFill>
                <a:srgbClr val="000000"/>
              </a:solidFill>
              <a:latin typeface="Lora"/>
              <a:ea typeface="Lora"/>
              <a:cs typeface="Lora"/>
              <a:sym typeface="Lora"/>
            </a:endParaRPr>
          </a:p>
        </p:txBody>
      </p:sp>
      <p:sp>
        <p:nvSpPr>
          <p:cNvPr id="660" name="Google Shape;660;p29"/>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661" name="Google Shape;661;p29"/>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sp>
        <p:nvSpPr>
          <p:cNvPr id="662" name="Google Shape;662;p29"/>
          <p:cNvSpPr txBox="1"/>
          <p:nvPr/>
        </p:nvSpPr>
        <p:spPr>
          <a:xfrm>
            <a:off x="4259300" y="1731425"/>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cxnSp>
        <p:nvCxnSpPr>
          <p:cNvPr id="663" name="Google Shape;663;p29"/>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cxnSp>
        <p:nvCxnSpPr>
          <p:cNvPr id="664" name="Google Shape;664;p29"/>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665" name="Google Shape;665;p29"/>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
          <p:cNvPicPr preferRelativeResize="0"/>
          <p:nvPr/>
        </p:nvPicPr>
        <p:blipFill rotWithShape="1">
          <a:blip r:embed="rId3">
            <a:alphaModFix/>
          </a:blip>
          <a:srcRect b="8601" l="0" r="0" t="12632"/>
          <a:stretch/>
        </p:blipFill>
        <p:spPr>
          <a:xfrm>
            <a:off x="1065275" y="796450"/>
            <a:ext cx="1362900" cy="1362951"/>
          </a:xfrm>
          <a:prstGeom prst="rect">
            <a:avLst/>
          </a:prstGeom>
          <a:noFill/>
          <a:ln cap="flat" cmpd="sng" w="38100">
            <a:solidFill>
              <a:srgbClr val="073763"/>
            </a:solidFill>
            <a:prstDash val="solid"/>
            <a:round/>
            <a:headEnd len="sm" w="sm" type="none"/>
            <a:tailEnd len="sm" w="sm" type="none"/>
          </a:ln>
        </p:spPr>
      </p:pic>
      <p:sp>
        <p:nvSpPr>
          <p:cNvPr id="201" name="Google Shape;201;p3"/>
          <p:cNvSpPr txBox="1"/>
          <p:nvPr/>
        </p:nvSpPr>
        <p:spPr>
          <a:xfrm>
            <a:off x="1217675" y="2149500"/>
            <a:ext cx="113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Jackson Li</a:t>
            </a:r>
            <a:endParaRPr b="1" i="0" sz="1000" u="none" cap="none" strike="noStrike">
              <a:solidFill>
                <a:srgbClr val="000000"/>
              </a:solidFill>
              <a:latin typeface="Lora"/>
              <a:ea typeface="Lora"/>
              <a:cs typeface="Lora"/>
              <a:sym typeface="Lora"/>
            </a:endParaRPr>
          </a:p>
        </p:txBody>
      </p:sp>
      <p:sp>
        <p:nvSpPr>
          <p:cNvPr id="202" name="Google Shape;202;p3"/>
          <p:cNvSpPr txBox="1"/>
          <p:nvPr/>
        </p:nvSpPr>
        <p:spPr>
          <a:xfrm>
            <a:off x="1065300" y="4400700"/>
            <a:ext cx="157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Jacqueline East</a:t>
            </a:r>
            <a:endParaRPr b="1" i="0" sz="1000" u="none" cap="none" strike="noStrike">
              <a:solidFill>
                <a:srgbClr val="000000"/>
              </a:solidFill>
              <a:latin typeface="Lora"/>
              <a:ea typeface="Lora"/>
              <a:cs typeface="Lora"/>
              <a:sym typeface="Lora"/>
            </a:endParaRPr>
          </a:p>
        </p:txBody>
      </p:sp>
      <p:sp>
        <p:nvSpPr>
          <p:cNvPr id="203" name="Google Shape;203;p3"/>
          <p:cNvSpPr txBox="1"/>
          <p:nvPr/>
        </p:nvSpPr>
        <p:spPr>
          <a:xfrm>
            <a:off x="3824875" y="2159400"/>
            <a:ext cx="157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Lucinda Thorpe</a:t>
            </a:r>
            <a:endParaRPr b="1" i="0" sz="1000" u="none" cap="none" strike="noStrike">
              <a:solidFill>
                <a:srgbClr val="000000"/>
              </a:solidFill>
              <a:latin typeface="Lora"/>
              <a:ea typeface="Lora"/>
              <a:cs typeface="Lora"/>
              <a:sym typeface="Lora"/>
            </a:endParaRPr>
          </a:p>
        </p:txBody>
      </p:sp>
      <p:pic>
        <p:nvPicPr>
          <p:cNvPr id="204" name="Google Shape;204;p3"/>
          <p:cNvPicPr preferRelativeResize="0"/>
          <p:nvPr/>
        </p:nvPicPr>
        <p:blipFill rotWithShape="1">
          <a:blip r:embed="rId4">
            <a:alphaModFix/>
          </a:blip>
          <a:srcRect b="23785" l="0" r="0" t="0"/>
          <a:stretch/>
        </p:blipFill>
        <p:spPr>
          <a:xfrm>
            <a:off x="3915200" y="3000000"/>
            <a:ext cx="1362901" cy="1475400"/>
          </a:xfrm>
          <a:prstGeom prst="rect">
            <a:avLst/>
          </a:prstGeom>
          <a:noFill/>
          <a:ln cap="flat" cmpd="sng" w="38100">
            <a:solidFill>
              <a:srgbClr val="073763"/>
            </a:solidFill>
            <a:prstDash val="solid"/>
            <a:round/>
            <a:headEnd len="sm" w="sm" type="none"/>
            <a:tailEnd len="sm" w="sm" type="none"/>
          </a:ln>
        </p:spPr>
      </p:pic>
      <p:sp>
        <p:nvSpPr>
          <p:cNvPr id="205" name="Google Shape;205;p3"/>
          <p:cNvSpPr txBox="1"/>
          <p:nvPr/>
        </p:nvSpPr>
        <p:spPr>
          <a:xfrm>
            <a:off x="3842250" y="4435500"/>
            <a:ext cx="1650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Vedant Gadhavi</a:t>
            </a:r>
            <a:endParaRPr b="1"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206" name="Google Shape;206;p3"/>
          <p:cNvSpPr txBox="1"/>
          <p:nvPr/>
        </p:nvSpPr>
        <p:spPr>
          <a:xfrm>
            <a:off x="7020625" y="2313300"/>
            <a:ext cx="109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Yining Li</a:t>
            </a:r>
            <a:r>
              <a:rPr b="1" i="0" lang="en-GB" sz="1400" u="none" cap="none" strike="noStrike">
                <a:solidFill>
                  <a:srgbClr val="000000"/>
                </a:solidFill>
                <a:latin typeface="Roboto"/>
                <a:ea typeface="Roboto"/>
                <a:cs typeface="Roboto"/>
                <a:sym typeface="Roboto"/>
              </a:rPr>
              <a:t> </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pic>
        <p:nvPicPr>
          <p:cNvPr id="207" name="Google Shape;207;p3"/>
          <p:cNvPicPr preferRelativeResize="0"/>
          <p:nvPr/>
        </p:nvPicPr>
        <p:blipFill rotWithShape="1">
          <a:blip r:embed="rId5">
            <a:alphaModFix/>
          </a:blip>
          <a:srcRect b="0" l="0" r="0" t="0"/>
          <a:stretch/>
        </p:blipFill>
        <p:spPr>
          <a:xfrm>
            <a:off x="6820425" y="3000000"/>
            <a:ext cx="1362950" cy="1400700"/>
          </a:xfrm>
          <a:prstGeom prst="rect">
            <a:avLst/>
          </a:prstGeom>
          <a:noFill/>
          <a:ln cap="flat" cmpd="sng" w="38100">
            <a:solidFill>
              <a:srgbClr val="073763"/>
            </a:solidFill>
            <a:prstDash val="solid"/>
            <a:round/>
            <a:headEnd len="sm" w="sm" type="none"/>
            <a:tailEnd len="sm" w="sm" type="none"/>
          </a:ln>
        </p:spPr>
      </p:pic>
      <p:sp>
        <p:nvSpPr>
          <p:cNvPr id="208" name="Google Shape;208;p3"/>
          <p:cNvSpPr txBox="1"/>
          <p:nvPr/>
        </p:nvSpPr>
        <p:spPr>
          <a:xfrm>
            <a:off x="6716800" y="4359300"/>
            <a:ext cx="157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Lora"/>
                <a:ea typeface="Lora"/>
                <a:cs typeface="Lora"/>
                <a:sym typeface="Lora"/>
              </a:rPr>
              <a:t>George Moutsos</a:t>
            </a:r>
            <a:endParaRPr b="1" i="0" sz="1000" u="none" cap="none" strike="noStrike">
              <a:solidFill>
                <a:srgbClr val="000000"/>
              </a:solidFill>
              <a:latin typeface="Lora"/>
              <a:ea typeface="Lora"/>
              <a:cs typeface="Lora"/>
              <a:sym typeface="Lora"/>
            </a:endParaRPr>
          </a:p>
        </p:txBody>
      </p:sp>
      <p:sp>
        <p:nvSpPr>
          <p:cNvPr id="209" name="Google Shape;209;p3"/>
          <p:cNvSpPr txBox="1"/>
          <p:nvPr/>
        </p:nvSpPr>
        <p:spPr>
          <a:xfrm>
            <a:off x="104675" y="80500"/>
            <a:ext cx="32841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ora"/>
                <a:ea typeface="Lora"/>
                <a:cs typeface="Lora"/>
                <a:sym typeface="Lora"/>
              </a:rPr>
              <a:t>Meet the Team</a:t>
            </a:r>
            <a:endParaRPr b="1" i="0" sz="2100" u="none" cap="none" strike="noStrike">
              <a:solidFill>
                <a:schemeClr val="lt1"/>
              </a:solidFill>
              <a:latin typeface="Lora"/>
              <a:ea typeface="Lora"/>
              <a:cs typeface="Lora"/>
              <a:sym typeface="Lora"/>
            </a:endParaRPr>
          </a:p>
        </p:txBody>
      </p:sp>
      <p:pic>
        <p:nvPicPr>
          <p:cNvPr id="210" name="Google Shape;210;p3"/>
          <p:cNvPicPr preferRelativeResize="0"/>
          <p:nvPr/>
        </p:nvPicPr>
        <p:blipFill rotWithShape="1">
          <a:blip r:embed="rId6">
            <a:alphaModFix/>
          </a:blip>
          <a:srcRect b="4716" l="6004" r="12409" t="29039"/>
          <a:stretch/>
        </p:blipFill>
        <p:spPr>
          <a:xfrm>
            <a:off x="1113600" y="3000000"/>
            <a:ext cx="1362900" cy="1475400"/>
          </a:xfrm>
          <a:prstGeom prst="rect">
            <a:avLst/>
          </a:prstGeom>
          <a:noFill/>
          <a:ln cap="flat" cmpd="sng" w="38100">
            <a:solidFill>
              <a:srgbClr val="073763"/>
            </a:solidFill>
            <a:prstDash val="solid"/>
            <a:round/>
            <a:headEnd len="sm" w="sm" type="none"/>
            <a:tailEnd len="sm" w="sm" type="none"/>
          </a:ln>
        </p:spPr>
      </p:pic>
      <p:pic>
        <p:nvPicPr>
          <p:cNvPr id="211" name="Google Shape;211;p3"/>
          <p:cNvPicPr preferRelativeResize="0"/>
          <p:nvPr/>
        </p:nvPicPr>
        <p:blipFill rotWithShape="1">
          <a:blip r:embed="rId7">
            <a:alphaModFix/>
          </a:blip>
          <a:srcRect b="0" l="0" r="0" t="0"/>
          <a:stretch/>
        </p:blipFill>
        <p:spPr>
          <a:xfrm>
            <a:off x="6890338" y="796450"/>
            <a:ext cx="1223124" cy="1581883"/>
          </a:xfrm>
          <a:prstGeom prst="rect">
            <a:avLst/>
          </a:prstGeom>
          <a:noFill/>
          <a:ln cap="flat" cmpd="sng" w="38100">
            <a:solidFill>
              <a:srgbClr val="073763"/>
            </a:solidFill>
            <a:prstDash val="solid"/>
            <a:round/>
            <a:headEnd len="sm" w="sm" type="none"/>
            <a:tailEnd len="sm" w="sm" type="none"/>
          </a:ln>
        </p:spPr>
      </p:pic>
      <p:sp>
        <p:nvSpPr>
          <p:cNvPr id="212" name="Google Shape;212;p3"/>
          <p:cNvSpPr txBox="1"/>
          <p:nvPr/>
        </p:nvSpPr>
        <p:spPr>
          <a:xfrm>
            <a:off x="950375" y="2410825"/>
            <a:ext cx="1667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Computer Science</a:t>
            </a:r>
            <a:endParaRPr b="0" i="0" sz="8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and Commerce</a:t>
            </a:r>
            <a:endParaRPr b="0" i="0" sz="800" u="none" cap="none" strike="noStrike">
              <a:solidFill>
                <a:srgbClr val="000000"/>
              </a:solidFill>
              <a:latin typeface="Lora"/>
              <a:ea typeface="Lora"/>
              <a:cs typeface="Lora"/>
              <a:sym typeface="Lora"/>
            </a:endParaRPr>
          </a:p>
        </p:txBody>
      </p:sp>
      <p:sp>
        <p:nvSpPr>
          <p:cNvPr id="213" name="Google Shape;213;p3"/>
          <p:cNvSpPr txBox="1"/>
          <p:nvPr/>
        </p:nvSpPr>
        <p:spPr>
          <a:xfrm>
            <a:off x="3843800" y="2397300"/>
            <a:ext cx="1412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Global Studies, specialising in IR</a:t>
            </a:r>
            <a:endParaRPr b="0" i="0" sz="800" u="none" cap="none" strike="noStrike">
              <a:solidFill>
                <a:srgbClr val="000000"/>
              </a:solidFill>
              <a:latin typeface="Lora"/>
              <a:ea typeface="Lora"/>
              <a:cs typeface="Lora"/>
              <a:sym typeface="Lora"/>
            </a:endParaRPr>
          </a:p>
        </p:txBody>
      </p:sp>
      <p:sp>
        <p:nvSpPr>
          <p:cNvPr id="214" name="Google Shape;214;p3"/>
          <p:cNvSpPr txBox="1"/>
          <p:nvPr/>
        </p:nvSpPr>
        <p:spPr>
          <a:xfrm>
            <a:off x="6896625" y="2581200"/>
            <a:ext cx="1223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Business</a:t>
            </a:r>
            <a:endParaRPr b="0" i="0" sz="800" u="none" cap="none" strike="noStrike">
              <a:solidFill>
                <a:srgbClr val="000000"/>
              </a:solidFill>
              <a:latin typeface="Lora"/>
              <a:ea typeface="Lora"/>
              <a:cs typeface="Lora"/>
              <a:sym typeface="Lora"/>
            </a:endParaRPr>
          </a:p>
        </p:txBody>
      </p:sp>
      <p:sp>
        <p:nvSpPr>
          <p:cNvPr id="215" name="Google Shape;215;p3"/>
          <p:cNvSpPr txBox="1"/>
          <p:nvPr/>
        </p:nvSpPr>
        <p:spPr>
          <a:xfrm>
            <a:off x="1065300" y="4633475"/>
            <a:ext cx="1667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Science and Law</a:t>
            </a:r>
            <a:endParaRPr b="0" i="0" sz="800" u="none" cap="none" strike="noStrike">
              <a:solidFill>
                <a:srgbClr val="000000"/>
              </a:solidFill>
              <a:latin typeface="Lora"/>
              <a:ea typeface="Lora"/>
              <a:cs typeface="Lora"/>
              <a:sym typeface="Lora"/>
            </a:endParaRPr>
          </a:p>
        </p:txBody>
      </p:sp>
      <p:sp>
        <p:nvSpPr>
          <p:cNvPr id="216" name="Google Shape;216;p3"/>
          <p:cNvSpPr txBox="1"/>
          <p:nvPr/>
        </p:nvSpPr>
        <p:spPr>
          <a:xfrm>
            <a:off x="3824875" y="4694100"/>
            <a:ext cx="1667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Biomedical Science</a:t>
            </a:r>
            <a:endParaRPr b="0" i="0" sz="800" u="none" cap="none" strike="noStrike">
              <a:solidFill>
                <a:srgbClr val="000000"/>
              </a:solidFill>
              <a:latin typeface="Lora"/>
              <a:ea typeface="Lora"/>
              <a:cs typeface="Lora"/>
              <a:sym typeface="Lora"/>
            </a:endParaRPr>
          </a:p>
        </p:txBody>
      </p:sp>
      <p:sp>
        <p:nvSpPr>
          <p:cNvPr id="217" name="Google Shape;217;p3"/>
          <p:cNvSpPr txBox="1"/>
          <p:nvPr/>
        </p:nvSpPr>
        <p:spPr>
          <a:xfrm>
            <a:off x="6826725" y="4617900"/>
            <a:ext cx="1223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Lora"/>
                <a:ea typeface="Lora"/>
                <a:cs typeface="Lora"/>
                <a:sym typeface="Lora"/>
              </a:rPr>
              <a:t>Bachelor of Science</a:t>
            </a:r>
            <a:endParaRPr b="0" i="0" sz="800" u="none" cap="none" strike="noStrike">
              <a:solidFill>
                <a:srgbClr val="000000"/>
              </a:solidFill>
              <a:latin typeface="Lora"/>
              <a:ea typeface="Lora"/>
              <a:cs typeface="Lora"/>
              <a:sym typeface="Lora"/>
            </a:endParaRPr>
          </a:p>
        </p:txBody>
      </p:sp>
      <p:pic>
        <p:nvPicPr>
          <p:cNvPr id="218" name="Google Shape;218;p3"/>
          <p:cNvPicPr preferRelativeResize="0"/>
          <p:nvPr/>
        </p:nvPicPr>
        <p:blipFill rotWithShape="1">
          <a:blip r:embed="rId8">
            <a:alphaModFix/>
          </a:blip>
          <a:srcRect b="8875" l="0" r="0" t="0"/>
          <a:stretch/>
        </p:blipFill>
        <p:spPr>
          <a:xfrm>
            <a:off x="3868702" y="834930"/>
            <a:ext cx="1362901" cy="1393756"/>
          </a:xfrm>
          <a:prstGeom prst="rect">
            <a:avLst/>
          </a:prstGeom>
          <a:noFill/>
          <a:ln cap="flat" cmpd="sng" w="38100">
            <a:solidFill>
              <a:srgbClr val="073763"/>
            </a:solidFill>
            <a:prstDash val="solid"/>
            <a:round/>
            <a:headEnd len="sm" w="sm" type="none"/>
            <a:tailEnd len="sm" w="sm" type="none"/>
          </a:ln>
        </p:spPr>
      </p:pic>
      <p:sp>
        <p:nvSpPr>
          <p:cNvPr id="219" name="Google Shape;219;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cxnSp>
        <p:nvCxnSpPr>
          <p:cNvPr id="670" name="Google Shape;670;p30"/>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671" name="Google Shape;671;p30"/>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672" name="Google Shape;672;p30"/>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673" name="Google Shape;673;p30"/>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674" name="Google Shape;674;p30"/>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675" name="Google Shape;675;p30"/>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676" name="Google Shape;676;p30"/>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677" name="Google Shape;677;p30"/>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678" name="Google Shape;678;p30"/>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679" name="Google Shape;679;p30"/>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680" name="Google Shape;680;p30"/>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681" name="Google Shape;681;p30"/>
          <p:cNvSpPr txBox="1"/>
          <p:nvPr/>
        </p:nvSpPr>
        <p:spPr>
          <a:xfrm>
            <a:off x="2054550" y="808175"/>
            <a:ext cx="2233500" cy="3849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 </a:t>
            </a:r>
            <a:endParaRPr b="0" i="0" sz="1300" u="none" cap="none" strike="noStrike">
              <a:solidFill>
                <a:srgbClr val="000000"/>
              </a:solidFill>
              <a:latin typeface="Lora"/>
              <a:ea typeface="Lora"/>
              <a:cs typeface="Lora"/>
              <a:sym typeface="Lora"/>
            </a:endParaRPr>
          </a:p>
        </p:txBody>
      </p:sp>
      <p:sp>
        <p:nvSpPr>
          <p:cNvPr id="682" name="Google Shape;682;p30"/>
          <p:cNvSpPr txBox="1"/>
          <p:nvPr/>
        </p:nvSpPr>
        <p:spPr>
          <a:xfrm>
            <a:off x="2098975" y="1238075"/>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683" name="Google Shape;683;p30"/>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684" name="Google Shape;684;p30"/>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685" name="Google Shape;685;p30"/>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86" name="Google Shape;686;p30"/>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sp>
        <p:nvSpPr>
          <p:cNvPr id="687" name="Google Shape;687;p30"/>
          <p:cNvSpPr txBox="1"/>
          <p:nvPr/>
        </p:nvSpPr>
        <p:spPr>
          <a:xfrm>
            <a:off x="4287225" y="209806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88" name="Google Shape;688;p30"/>
          <p:cNvSpPr txBox="1"/>
          <p:nvPr/>
        </p:nvSpPr>
        <p:spPr>
          <a:xfrm>
            <a:off x="6659650" y="227375"/>
            <a:ext cx="24843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1</a:t>
            </a:r>
            <a:endParaRPr b="0" i="0" sz="1300" u="sng" cap="none" strike="noStrike">
              <a:solidFill>
                <a:srgbClr val="000000"/>
              </a:solidFill>
              <a:latin typeface="Lora"/>
              <a:ea typeface="Lora"/>
              <a:cs typeface="Lora"/>
              <a:sym typeface="Lora"/>
            </a:endParaRPr>
          </a:p>
        </p:txBody>
      </p:sp>
      <p:sp>
        <p:nvSpPr>
          <p:cNvPr id="689" name="Google Shape;689;p30"/>
          <p:cNvSpPr txBox="1"/>
          <p:nvPr/>
        </p:nvSpPr>
        <p:spPr>
          <a:xfrm>
            <a:off x="6659650" y="653375"/>
            <a:ext cx="24843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690" name="Google Shape;690;p30"/>
          <p:cNvSpPr txBox="1"/>
          <p:nvPr/>
        </p:nvSpPr>
        <p:spPr>
          <a:xfrm>
            <a:off x="6702900" y="1731413"/>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691" name="Google Shape;691;p30"/>
          <p:cNvSpPr txBox="1"/>
          <p:nvPr/>
        </p:nvSpPr>
        <p:spPr>
          <a:xfrm>
            <a:off x="6708938" y="209161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92" name="Google Shape;692;p30"/>
          <p:cNvSpPr txBox="1"/>
          <p:nvPr/>
        </p:nvSpPr>
        <p:spPr>
          <a:xfrm>
            <a:off x="0" y="2766900"/>
            <a:ext cx="20868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2</a:t>
            </a:r>
            <a:endParaRPr b="0" i="0" sz="1300" u="sng" cap="none" strike="noStrike">
              <a:solidFill>
                <a:srgbClr val="000000"/>
              </a:solidFill>
              <a:latin typeface="Lora"/>
              <a:ea typeface="Lora"/>
              <a:cs typeface="Lora"/>
              <a:sym typeface="Lora"/>
            </a:endParaRPr>
          </a:p>
        </p:txBody>
      </p:sp>
      <p:sp>
        <p:nvSpPr>
          <p:cNvPr id="693" name="Google Shape;693;p30"/>
          <p:cNvSpPr txBox="1"/>
          <p:nvPr/>
        </p:nvSpPr>
        <p:spPr>
          <a:xfrm>
            <a:off x="-13450" y="3123150"/>
            <a:ext cx="2086800" cy="6156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ora"/>
                <a:ea typeface="Lora"/>
                <a:cs typeface="Lora"/>
                <a:sym typeface="Lora"/>
              </a:rPr>
              <a:t>Elective classes/mock projects</a:t>
            </a:r>
            <a:endParaRPr b="0" i="0" sz="1400" u="none" cap="none" strike="noStrike">
              <a:solidFill>
                <a:srgbClr val="000000"/>
              </a:solidFill>
              <a:latin typeface="Lora"/>
              <a:ea typeface="Lora"/>
              <a:cs typeface="Lora"/>
              <a:sym typeface="Lora"/>
            </a:endParaRPr>
          </a:p>
        </p:txBody>
      </p:sp>
      <p:sp>
        <p:nvSpPr>
          <p:cNvPr id="694" name="Google Shape;694;p30"/>
          <p:cNvSpPr txBox="1"/>
          <p:nvPr/>
        </p:nvSpPr>
        <p:spPr>
          <a:xfrm>
            <a:off x="-16400" y="4244938"/>
            <a:ext cx="2135700" cy="4155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ora"/>
                <a:ea typeface="Lora"/>
                <a:cs typeface="Lora"/>
                <a:sym typeface="Lora"/>
              </a:rPr>
              <a:t>Fortnightly Reflection</a:t>
            </a:r>
            <a:endParaRPr b="0" i="0" sz="1500" u="none" cap="none" strike="noStrike">
              <a:solidFill>
                <a:srgbClr val="000000"/>
              </a:solidFill>
              <a:latin typeface="Lora"/>
              <a:ea typeface="Lora"/>
              <a:cs typeface="Lora"/>
              <a:sym typeface="Lora"/>
            </a:endParaRPr>
          </a:p>
        </p:txBody>
      </p:sp>
      <p:sp>
        <p:nvSpPr>
          <p:cNvPr id="695" name="Google Shape;695;p30"/>
          <p:cNvSpPr txBox="1"/>
          <p:nvPr/>
        </p:nvSpPr>
        <p:spPr>
          <a:xfrm>
            <a:off x="-24450" y="4713425"/>
            <a:ext cx="2484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696" name="Google Shape;696;p30"/>
          <p:cNvSpPr txBox="1"/>
          <p:nvPr/>
        </p:nvSpPr>
        <p:spPr>
          <a:xfrm>
            <a:off x="2129375" y="2730400"/>
            <a:ext cx="21357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3</a:t>
            </a:r>
            <a:endParaRPr b="0" i="0" sz="1300" u="sng" cap="none" strike="noStrike">
              <a:solidFill>
                <a:srgbClr val="000000"/>
              </a:solidFill>
              <a:latin typeface="Lora"/>
              <a:ea typeface="Lora"/>
              <a:cs typeface="Lora"/>
              <a:sym typeface="Lora"/>
            </a:endParaRPr>
          </a:p>
        </p:txBody>
      </p:sp>
      <p:sp>
        <p:nvSpPr>
          <p:cNvPr id="697" name="Google Shape;697;p30"/>
          <p:cNvSpPr txBox="1"/>
          <p:nvPr/>
        </p:nvSpPr>
        <p:spPr>
          <a:xfrm>
            <a:off x="2131513" y="3122363"/>
            <a:ext cx="2135700" cy="6156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ora"/>
                <a:ea typeface="Lora"/>
                <a:cs typeface="Lora"/>
                <a:sym typeface="Lora"/>
              </a:rPr>
              <a:t>Elective classes/mock projects</a:t>
            </a:r>
            <a:endParaRPr b="0" i="0" sz="1400" u="none" cap="none" strike="noStrike">
              <a:solidFill>
                <a:srgbClr val="000000"/>
              </a:solidFill>
              <a:latin typeface="Lora"/>
              <a:ea typeface="Lora"/>
              <a:cs typeface="Lora"/>
              <a:sym typeface="Lora"/>
            </a:endParaRPr>
          </a:p>
        </p:txBody>
      </p:sp>
      <p:sp>
        <p:nvSpPr>
          <p:cNvPr id="698" name="Google Shape;698;p30"/>
          <p:cNvSpPr txBox="1"/>
          <p:nvPr/>
        </p:nvSpPr>
        <p:spPr>
          <a:xfrm>
            <a:off x="2150800" y="4262650"/>
            <a:ext cx="2135700" cy="4002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ora"/>
                <a:ea typeface="Lora"/>
                <a:cs typeface="Lora"/>
                <a:sym typeface="Lora"/>
              </a:rPr>
              <a:t>Fortnightly Reflection</a:t>
            </a:r>
            <a:endParaRPr b="0" i="0" sz="1400" u="none" cap="none" strike="noStrike">
              <a:solidFill>
                <a:srgbClr val="000000"/>
              </a:solidFill>
              <a:latin typeface="Lora"/>
              <a:ea typeface="Lora"/>
              <a:cs typeface="Lora"/>
              <a:sym typeface="Lora"/>
            </a:endParaRPr>
          </a:p>
        </p:txBody>
      </p:sp>
      <p:sp>
        <p:nvSpPr>
          <p:cNvPr id="699" name="Google Shape;699;p30"/>
          <p:cNvSpPr txBox="1"/>
          <p:nvPr/>
        </p:nvSpPr>
        <p:spPr>
          <a:xfrm>
            <a:off x="2186638" y="4713425"/>
            <a:ext cx="21357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00" name="Google Shape;700;p30"/>
          <p:cNvSpPr txBox="1"/>
          <p:nvPr/>
        </p:nvSpPr>
        <p:spPr>
          <a:xfrm>
            <a:off x="4337525" y="2730400"/>
            <a:ext cx="23076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4</a:t>
            </a:r>
            <a:endParaRPr b="0" i="0" sz="1300" u="sng" cap="none" strike="noStrike">
              <a:solidFill>
                <a:srgbClr val="000000"/>
              </a:solidFill>
              <a:latin typeface="Lora"/>
              <a:ea typeface="Lora"/>
              <a:cs typeface="Lora"/>
              <a:sym typeface="Lora"/>
            </a:endParaRPr>
          </a:p>
        </p:txBody>
      </p:sp>
      <p:sp>
        <p:nvSpPr>
          <p:cNvPr id="701" name="Google Shape;701;p30"/>
          <p:cNvSpPr txBox="1"/>
          <p:nvPr/>
        </p:nvSpPr>
        <p:spPr>
          <a:xfrm>
            <a:off x="4325400" y="3137425"/>
            <a:ext cx="2307600" cy="6156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ora"/>
                <a:ea typeface="Lora"/>
                <a:cs typeface="Lora"/>
                <a:sym typeface="Lora"/>
              </a:rPr>
              <a:t>Elective classes/mock projects</a:t>
            </a:r>
            <a:endParaRPr b="0" i="0" sz="1400" u="none" cap="none" strike="noStrike">
              <a:solidFill>
                <a:srgbClr val="000000"/>
              </a:solidFill>
              <a:latin typeface="Lora"/>
              <a:ea typeface="Lora"/>
              <a:cs typeface="Lora"/>
              <a:sym typeface="Lora"/>
            </a:endParaRPr>
          </a:p>
        </p:txBody>
      </p:sp>
      <p:sp>
        <p:nvSpPr>
          <p:cNvPr id="702" name="Google Shape;702;p30"/>
          <p:cNvSpPr txBox="1"/>
          <p:nvPr/>
        </p:nvSpPr>
        <p:spPr>
          <a:xfrm>
            <a:off x="4318000" y="4256900"/>
            <a:ext cx="2379300" cy="4155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ora"/>
                <a:ea typeface="Lora"/>
                <a:cs typeface="Lora"/>
                <a:sym typeface="Lora"/>
              </a:rPr>
              <a:t>Fortnightly Reflection</a:t>
            </a:r>
            <a:endParaRPr b="0" i="0" sz="1500" u="none" cap="none" strike="noStrike">
              <a:solidFill>
                <a:srgbClr val="000000"/>
              </a:solidFill>
              <a:latin typeface="Lora"/>
              <a:ea typeface="Lora"/>
              <a:cs typeface="Lora"/>
              <a:sym typeface="Lora"/>
            </a:endParaRPr>
          </a:p>
        </p:txBody>
      </p:sp>
      <p:sp>
        <p:nvSpPr>
          <p:cNvPr id="703" name="Google Shape;703;p30"/>
          <p:cNvSpPr txBox="1"/>
          <p:nvPr/>
        </p:nvSpPr>
        <p:spPr>
          <a:xfrm>
            <a:off x="4337525" y="4713425"/>
            <a:ext cx="23598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cxnSp>
        <p:nvCxnSpPr>
          <p:cNvPr id="704" name="Google Shape;704;p30"/>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sp>
        <p:nvSpPr>
          <p:cNvPr id="705" name="Google Shape;705;p30"/>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706" name="Google Shape;706;p30"/>
          <p:cNvSpPr txBox="1"/>
          <p:nvPr/>
        </p:nvSpPr>
        <p:spPr>
          <a:xfrm>
            <a:off x="4150" y="637925"/>
            <a:ext cx="2037900" cy="5850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 </a:t>
            </a:r>
            <a:endParaRPr b="0" i="0" sz="1300" u="none" cap="none" strike="noStrike">
              <a:solidFill>
                <a:srgbClr val="000000"/>
              </a:solidFill>
              <a:latin typeface="Lora"/>
              <a:ea typeface="Lora"/>
              <a:cs typeface="Lora"/>
              <a:sym typeface="Lora"/>
            </a:endParaRPr>
          </a:p>
        </p:txBody>
      </p:sp>
      <p:sp>
        <p:nvSpPr>
          <p:cNvPr id="707" name="Google Shape;707;p30"/>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708" name="Google Shape;708;p30"/>
          <p:cNvSpPr txBox="1"/>
          <p:nvPr/>
        </p:nvSpPr>
        <p:spPr>
          <a:xfrm>
            <a:off x="32500" y="1980575"/>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sp>
        <p:nvSpPr>
          <p:cNvPr id="709" name="Google Shape;709;p30"/>
          <p:cNvSpPr txBox="1"/>
          <p:nvPr/>
        </p:nvSpPr>
        <p:spPr>
          <a:xfrm>
            <a:off x="4259300" y="1731425"/>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10" name="Google Shape;710;p30"/>
          <p:cNvSpPr txBox="1"/>
          <p:nvPr/>
        </p:nvSpPr>
        <p:spPr>
          <a:xfrm>
            <a:off x="6653750" y="1263875"/>
            <a:ext cx="24843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11" name="Google Shape;711;p30"/>
          <p:cNvSpPr txBox="1"/>
          <p:nvPr/>
        </p:nvSpPr>
        <p:spPr>
          <a:xfrm>
            <a:off x="4337525" y="3781775"/>
            <a:ext cx="23076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12" name="Google Shape;712;p30"/>
          <p:cNvSpPr txBox="1"/>
          <p:nvPr/>
        </p:nvSpPr>
        <p:spPr>
          <a:xfrm>
            <a:off x="2155800" y="3796575"/>
            <a:ext cx="21357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13" name="Google Shape;713;p30"/>
          <p:cNvSpPr txBox="1"/>
          <p:nvPr/>
        </p:nvSpPr>
        <p:spPr>
          <a:xfrm>
            <a:off x="-9000" y="3791750"/>
            <a:ext cx="20868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cxnSp>
        <p:nvCxnSpPr>
          <p:cNvPr id="714" name="Google Shape;714;p30"/>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715" name="Google Shape;715;p30"/>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
        <p:nvSpPr>
          <p:cNvPr id="716" name="Google Shape;716;p30"/>
          <p:cNvSpPr txBox="1"/>
          <p:nvPr/>
        </p:nvSpPr>
        <p:spPr>
          <a:xfrm>
            <a:off x="-12150" y="203813"/>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cxnSp>
        <p:nvCxnSpPr>
          <p:cNvPr id="721" name="Google Shape;721;p31"/>
          <p:cNvCxnSpPr/>
          <p:nvPr/>
        </p:nvCxnSpPr>
        <p:spPr>
          <a:xfrm flipH="1" rot="10800000">
            <a:off x="0" y="2494325"/>
            <a:ext cx="9292500" cy="48900"/>
          </a:xfrm>
          <a:prstGeom prst="straightConnector1">
            <a:avLst/>
          </a:prstGeom>
          <a:noFill/>
          <a:ln cap="flat" cmpd="sng" w="28575">
            <a:solidFill>
              <a:schemeClr val="dk2"/>
            </a:solidFill>
            <a:prstDash val="solid"/>
            <a:round/>
            <a:headEnd len="sm" w="sm" type="none"/>
            <a:tailEnd len="sm" w="sm" type="none"/>
          </a:ln>
        </p:spPr>
      </p:cxnSp>
      <p:cxnSp>
        <p:nvCxnSpPr>
          <p:cNvPr id="722" name="Google Shape;722;p31"/>
          <p:cNvCxnSpPr/>
          <p:nvPr/>
        </p:nvCxnSpPr>
        <p:spPr>
          <a:xfrm flipH="1" rot="10800000">
            <a:off x="-24450" y="187325"/>
            <a:ext cx="9162000" cy="24600"/>
          </a:xfrm>
          <a:prstGeom prst="straightConnector1">
            <a:avLst/>
          </a:prstGeom>
          <a:noFill/>
          <a:ln cap="flat" cmpd="sng" w="9525">
            <a:solidFill>
              <a:schemeClr val="dk2"/>
            </a:solidFill>
            <a:prstDash val="solid"/>
            <a:round/>
            <a:headEnd len="sm" w="sm" type="none"/>
            <a:tailEnd len="sm" w="sm" type="none"/>
          </a:ln>
        </p:spPr>
      </p:cxnSp>
      <p:cxnSp>
        <p:nvCxnSpPr>
          <p:cNvPr id="723" name="Google Shape;723;p31"/>
          <p:cNvCxnSpPr/>
          <p:nvPr/>
        </p:nvCxnSpPr>
        <p:spPr>
          <a:xfrm flipH="1" rot="10800000">
            <a:off x="7200" y="2698100"/>
            <a:ext cx="9129600" cy="48900"/>
          </a:xfrm>
          <a:prstGeom prst="straightConnector1">
            <a:avLst/>
          </a:prstGeom>
          <a:noFill/>
          <a:ln cap="flat" cmpd="sng" w="9525">
            <a:solidFill>
              <a:schemeClr val="dk2"/>
            </a:solidFill>
            <a:prstDash val="solid"/>
            <a:round/>
            <a:headEnd len="sm" w="sm" type="none"/>
            <a:tailEnd len="sm" w="sm" type="none"/>
          </a:ln>
        </p:spPr>
      </p:cxnSp>
      <p:sp>
        <p:nvSpPr>
          <p:cNvPr id="724" name="Google Shape;724;p31"/>
          <p:cNvSpPr txBox="1"/>
          <p:nvPr/>
        </p:nvSpPr>
        <p:spPr>
          <a:xfrm>
            <a:off x="2155800" y="-57050"/>
            <a:ext cx="177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First Day</a:t>
            </a:r>
            <a:endParaRPr b="1" i="0" sz="1000" u="none" cap="none" strike="noStrike">
              <a:solidFill>
                <a:srgbClr val="000000"/>
              </a:solidFill>
              <a:latin typeface="Lora"/>
              <a:ea typeface="Lora"/>
              <a:cs typeface="Lora"/>
              <a:sym typeface="Lora"/>
            </a:endParaRPr>
          </a:p>
        </p:txBody>
      </p:sp>
      <p:sp>
        <p:nvSpPr>
          <p:cNvPr id="725" name="Google Shape;725;p31"/>
          <p:cNvSpPr txBox="1"/>
          <p:nvPr/>
        </p:nvSpPr>
        <p:spPr>
          <a:xfrm>
            <a:off x="4322538" y="-94450"/>
            <a:ext cx="2200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 1</a:t>
            </a:r>
            <a:endParaRPr b="1" i="0" sz="1000" u="none" cap="none" strike="noStrike">
              <a:solidFill>
                <a:srgbClr val="000000"/>
              </a:solidFill>
              <a:latin typeface="Lora"/>
              <a:ea typeface="Lora"/>
              <a:cs typeface="Lora"/>
              <a:sym typeface="Lora"/>
            </a:endParaRPr>
          </a:p>
        </p:txBody>
      </p:sp>
      <p:sp>
        <p:nvSpPr>
          <p:cNvPr id="726" name="Google Shape;726;p31"/>
          <p:cNvSpPr txBox="1"/>
          <p:nvPr/>
        </p:nvSpPr>
        <p:spPr>
          <a:xfrm>
            <a:off x="6765625" y="-57050"/>
            <a:ext cx="2037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2-4</a:t>
            </a:r>
            <a:endParaRPr b="1" i="0" sz="1000" u="none" cap="none" strike="noStrike">
              <a:solidFill>
                <a:srgbClr val="000000"/>
              </a:solidFill>
              <a:latin typeface="Lora"/>
              <a:ea typeface="Lora"/>
              <a:cs typeface="Lora"/>
              <a:sym typeface="Lora"/>
            </a:endParaRPr>
          </a:p>
        </p:txBody>
      </p:sp>
      <p:sp>
        <p:nvSpPr>
          <p:cNvPr id="727" name="Google Shape;727;p31"/>
          <p:cNvSpPr txBox="1"/>
          <p:nvPr/>
        </p:nvSpPr>
        <p:spPr>
          <a:xfrm>
            <a:off x="-20700" y="2497025"/>
            <a:ext cx="2135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5-7</a:t>
            </a:r>
            <a:endParaRPr b="1" i="0" sz="1000" u="none" cap="none" strike="noStrike">
              <a:solidFill>
                <a:srgbClr val="000000"/>
              </a:solidFill>
              <a:latin typeface="Lora"/>
              <a:ea typeface="Lora"/>
              <a:cs typeface="Lora"/>
              <a:sym typeface="Lora"/>
            </a:endParaRPr>
          </a:p>
        </p:txBody>
      </p:sp>
      <p:sp>
        <p:nvSpPr>
          <p:cNvPr id="728" name="Google Shape;728;p31"/>
          <p:cNvSpPr txBox="1"/>
          <p:nvPr/>
        </p:nvSpPr>
        <p:spPr>
          <a:xfrm>
            <a:off x="2115000" y="2489363"/>
            <a:ext cx="1858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8-10</a:t>
            </a:r>
            <a:endParaRPr b="1" i="0" sz="1100" u="none" cap="none" strike="noStrike">
              <a:solidFill>
                <a:srgbClr val="000000"/>
              </a:solidFill>
              <a:latin typeface="Lora"/>
              <a:ea typeface="Lora"/>
              <a:cs typeface="Lora"/>
              <a:sym typeface="Lora"/>
            </a:endParaRPr>
          </a:p>
        </p:txBody>
      </p:sp>
      <p:sp>
        <p:nvSpPr>
          <p:cNvPr id="729" name="Google Shape;729;p31"/>
          <p:cNvSpPr txBox="1"/>
          <p:nvPr/>
        </p:nvSpPr>
        <p:spPr>
          <a:xfrm>
            <a:off x="4373350" y="2423313"/>
            <a:ext cx="22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Lora"/>
                <a:ea typeface="Lora"/>
                <a:cs typeface="Lora"/>
                <a:sym typeface="Lora"/>
              </a:rPr>
              <a:t>Weeks 10-13</a:t>
            </a:r>
            <a:endParaRPr b="1" i="0" sz="1000" u="none" cap="none" strike="noStrike">
              <a:solidFill>
                <a:srgbClr val="000000"/>
              </a:solidFill>
              <a:latin typeface="Lora"/>
              <a:ea typeface="Lora"/>
              <a:cs typeface="Lora"/>
              <a:sym typeface="Lora"/>
            </a:endParaRPr>
          </a:p>
        </p:txBody>
      </p:sp>
      <p:sp>
        <p:nvSpPr>
          <p:cNvPr id="730" name="Google Shape;730;p31"/>
          <p:cNvSpPr txBox="1"/>
          <p:nvPr/>
        </p:nvSpPr>
        <p:spPr>
          <a:xfrm>
            <a:off x="6708950" y="2423363"/>
            <a:ext cx="2037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Last Day</a:t>
            </a:r>
            <a:endParaRPr b="1" i="0" sz="1100" u="none" cap="none" strike="noStrike">
              <a:solidFill>
                <a:srgbClr val="000000"/>
              </a:solidFill>
              <a:latin typeface="Lora"/>
              <a:ea typeface="Lora"/>
              <a:cs typeface="Lora"/>
              <a:sym typeface="Lora"/>
            </a:endParaRPr>
          </a:p>
        </p:txBody>
      </p:sp>
      <p:sp>
        <p:nvSpPr>
          <p:cNvPr id="731" name="Google Shape;731;p31"/>
          <p:cNvSpPr txBox="1"/>
          <p:nvPr/>
        </p:nvSpPr>
        <p:spPr>
          <a:xfrm>
            <a:off x="2076650" y="198050"/>
            <a:ext cx="2200800" cy="585000"/>
          </a:xfrm>
          <a:prstGeom prst="rect">
            <a:avLst/>
          </a:prstGeom>
          <a:solidFill>
            <a:srgbClr val="B9C4F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Introduction to program &amp; Expectations</a:t>
            </a:r>
            <a:endParaRPr b="0" i="0" sz="1300" u="none" cap="none" strike="noStrike">
              <a:solidFill>
                <a:srgbClr val="000000"/>
              </a:solidFill>
              <a:latin typeface="Lora"/>
              <a:ea typeface="Lora"/>
              <a:cs typeface="Lora"/>
              <a:sym typeface="Lora"/>
            </a:endParaRPr>
          </a:p>
        </p:txBody>
      </p:sp>
      <p:sp>
        <p:nvSpPr>
          <p:cNvPr id="732" name="Google Shape;732;p31"/>
          <p:cNvSpPr txBox="1"/>
          <p:nvPr/>
        </p:nvSpPr>
        <p:spPr>
          <a:xfrm>
            <a:off x="2054550" y="808175"/>
            <a:ext cx="2233500" cy="384900"/>
          </a:xfrm>
          <a:prstGeom prst="rect">
            <a:avLst/>
          </a:prstGeom>
          <a:solidFill>
            <a:srgbClr val="9ACA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Tour </a:t>
            </a:r>
            <a:endParaRPr b="0" i="0" sz="1300" u="none" cap="none" strike="noStrike">
              <a:solidFill>
                <a:srgbClr val="000000"/>
              </a:solidFill>
              <a:latin typeface="Lora"/>
              <a:ea typeface="Lora"/>
              <a:cs typeface="Lora"/>
              <a:sym typeface="Lora"/>
            </a:endParaRPr>
          </a:p>
        </p:txBody>
      </p:sp>
      <p:sp>
        <p:nvSpPr>
          <p:cNvPr id="733" name="Google Shape;733;p31"/>
          <p:cNvSpPr txBox="1"/>
          <p:nvPr/>
        </p:nvSpPr>
        <p:spPr>
          <a:xfrm>
            <a:off x="2098975" y="1238075"/>
            <a:ext cx="2200800" cy="5850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Company Lunch/ Network</a:t>
            </a:r>
            <a:endParaRPr b="0" i="0" sz="1300" u="none" cap="none" strike="noStrike">
              <a:solidFill>
                <a:srgbClr val="000000"/>
              </a:solidFill>
              <a:latin typeface="Lora"/>
              <a:ea typeface="Lora"/>
              <a:cs typeface="Lora"/>
              <a:sym typeface="Lora"/>
            </a:endParaRPr>
          </a:p>
        </p:txBody>
      </p:sp>
      <p:sp>
        <p:nvSpPr>
          <p:cNvPr id="734" name="Google Shape;734;p31"/>
          <p:cNvSpPr txBox="1"/>
          <p:nvPr/>
        </p:nvSpPr>
        <p:spPr>
          <a:xfrm>
            <a:off x="2109100" y="1868075"/>
            <a:ext cx="2200800" cy="585000"/>
          </a:xfrm>
          <a:prstGeom prst="rect">
            <a:avLst/>
          </a:prstGeom>
          <a:solidFill>
            <a:srgbClr val="C2E2F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Matched to mentor/buddy</a:t>
            </a:r>
            <a:endParaRPr b="0" i="0" sz="1300" u="none" cap="none" strike="noStrike">
              <a:solidFill>
                <a:srgbClr val="000000"/>
              </a:solidFill>
              <a:latin typeface="Lora"/>
              <a:ea typeface="Lora"/>
              <a:cs typeface="Lora"/>
              <a:sym typeface="Lora"/>
            </a:endParaRPr>
          </a:p>
        </p:txBody>
      </p:sp>
      <p:sp>
        <p:nvSpPr>
          <p:cNvPr id="735" name="Google Shape;735;p31"/>
          <p:cNvSpPr txBox="1"/>
          <p:nvPr/>
        </p:nvSpPr>
        <p:spPr>
          <a:xfrm>
            <a:off x="4279438" y="211475"/>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Team Building</a:t>
            </a:r>
            <a:endParaRPr b="0" i="0" sz="1300" u="none" cap="none" strike="noStrike">
              <a:solidFill>
                <a:srgbClr val="000000"/>
              </a:solidFill>
              <a:latin typeface="Lora"/>
              <a:ea typeface="Lora"/>
              <a:cs typeface="Lora"/>
              <a:sym typeface="Lora"/>
            </a:endParaRPr>
          </a:p>
        </p:txBody>
      </p:sp>
      <p:sp>
        <p:nvSpPr>
          <p:cNvPr id="736" name="Google Shape;736;p31"/>
          <p:cNvSpPr txBox="1"/>
          <p:nvPr/>
        </p:nvSpPr>
        <p:spPr>
          <a:xfrm>
            <a:off x="4300100" y="627725"/>
            <a:ext cx="2379300" cy="600300"/>
          </a:xfrm>
          <a:prstGeom prst="rect">
            <a:avLst/>
          </a:prstGeom>
          <a:solidFill>
            <a:srgbClr val="A2C4C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Foundational classes/modules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7" name="Google Shape;737;p31"/>
          <p:cNvSpPr txBox="1"/>
          <p:nvPr/>
        </p:nvSpPr>
        <p:spPr>
          <a:xfrm rot="433">
            <a:off x="4267850" y="1178663"/>
            <a:ext cx="2379300" cy="585000"/>
          </a:xfrm>
          <a:prstGeom prst="rect">
            <a:avLst/>
          </a:prstGeom>
          <a:solidFill>
            <a:srgbClr val="C2D5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Establish workplace expectations - culture, tech </a:t>
            </a:r>
            <a:endParaRPr b="0" i="0" sz="1300" u="none" cap="none" strike="noStrike">
              <a:solidFill>
                <a:srgbClr val="000000"/>
              </a:solidFill>
              <a:latin typeface="Lora"/>
              <a:ea typeface="Lora"/>
              <a:cs typeface="Lora"/>
              <a:sym typeface="Lora"/>
            </a:endParaRPr>
          </a:p>
        </p:txBody>
      </p:sp>
      <p:sp>
        <p:nvSpPr>
          <p:cNvPr id="738" name="Google Shape;738;p31"/>
          <p:cNvSpPr txBox="1"/>
          <p:nvPr/>
        </p:nvSpPr>
        <p:spPr>
          <a:xfrm>
            <a:off x="4287225" y="209806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39" name="Google Shape;739;p31"/>
          <p:cNvSpPr txBox="1"/>
          <p:nvPr/>
        </p:nvSpPr>
        <p:spPr>
          <a:xfrm>
            <a:off x="6659650" y="227375"/>
            <a:ext cx="24843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1</a:t>
            </a:r>
            <a:endParaRPr b="0" i="0" sz="1300" u="sng" cap="none" strike="noStrike">
              <a:solidFill>
                <a:srgbClr val="000000"/>
              </a:solidFill>
              <a:latin typeface="Lora"/>
              <a:ea typeface="Lora"/>
              <a:cs typeface="Lora"/>
              <a:sym typeface="Lora"/>
            </a:endParaRPr>
          </a:p>
        </p:txBody>
      </p:sp>
      <p:sp>
        <p:nvSpPr>
          <p:cNvPr id="740" name="Google Shape;740;p31"/>
          <p:cNvSpPr txBox="1"/>
          <p:nvPr/>
        </p:nvSpPr>
        <p:spPr>
          <a:xfrm>
            <a:off x="6659650" y="653375"/>
            <a:ext cx="24843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741" name="Google Shape;741;p31"/>
          <p:cNvSpPr txBox="1"/>
          <p:nvPr/>
        </p:nvSpPr>
        <p:spPr>
          <a:xfrm>
            <a:off x="6702900" y="1731413"/>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42" name="Google Shape;742;p31"/>
          <p:cNvSpPr txBox="1"/>
          <p:nvPr/>
        </p:nvSpPr>
        <p:spPr>
          <a:xfrm>
            <a:off x="6708938" y="2091613"/>
            <a:ext cx="2379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43" name="Google Shape;743;p31"/>
          <p:cNvSpPr txBox="1"/>
          <p:nvPr/>
        </p:nvSpPr>
        <p:spPr>
          <a:xfrm>
            <a:off x="0" y="2766900"/>
            <a:ext cx="20868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2</a:t>
            </a:r>
            <a:endParaRPr b="0" i="0" sz="1300" u="sng" cap="none" strike="noStrike">
              <a:solidFill>
                <a:srgbClr val="000000"/>
              </a:solidFill>
              <a:latin typeface="Lora"/>
              <a:ea typeface="Lora"/>
              <a:cs typeface="Lora"/>
              <a:sym typeface="Lora"/>
            </a:endParaRPr>
          </a:p>
        </p:txBody>
      </p:sp>
      <p:sp>
        <p:nvSpPr>
          <p:cNvPr id="744" name="Google Shape;744;p31"/>
          <p:cNvSpPr txBox="1"/>
          <p:nvPr/>
        </p:nvSpPr>
        <p:spPr>
          <a:xfrm>
            <a:off x="-13450" y="3123150"/>
            <a:ext cx="20868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745" name="Google Shape;745;p31"/>
          <p:cNvSpPr txBox="1"/>
          <p:nvPr/>
        </p:nvSpPr>
        <p:spPr>
          <a:xfrm>
            <a:off x="-16400" y="4244938"/>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46" name="Google Shape;746;p31"/>
          <p:cNvSpPr txBox="1"/>
          <p:nvPr/>
        </p:nvSpPr>
        <p:spPr>
          <a:xfrm>
            <a:off x="-24450" y="4713425"/>
            <a:ext cx="24843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47" name="Google Shape;747;p31"/>
          <p:cNvSpPr txBox="1"/>
          <p:nvPr/>
        </p:nvSpPr>
        <p:spPr>
          <a:xfrm>
            <a:off x="2129375" y="2730400"/>
            <a:ext cx="21357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3</a:t>
            </a:r>
            <a:endParaRPr b="0" i="0" sz="1300" u="sng" cap="none" strike="noStrike">
              <a:solidFill>
                <a:srgbClr val="000000"/>
              </a:solidFill>
              <a:latin typeface="Lora"/>
              <a:ea typeface="Lora"/>
              <a:cs typeface="Lora"/>
              <a:sym typeface="Lora"/>
            </a:endParaRPr>
          </a:p>
        </p:txBody>
      </p:sp>
      <p:sp>
        <p:nvSpPr>
          <p:cNvPr id="748" name="Google Shape;748;p31"/>
          <p:cNvSpPr txBox="1"/>
          <p:nvPr/>
        </p:nvSpPr>
        <p:spPr>
          <a:xfrm>
            <a:off x="2131513" y="3122363"/>
            <a:ext cx="21357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749" name="Google Shape;749;p31"/>
          <p:cNvSpPr txBox="1"/>
          <p:nvPr/>
        </p:nvSpPr>
        <p:spPr>
          <a:xfrm>
            <a:off x="2150800" y="4262650"/>
            <a:ext cx="21357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50" name="Google Shape;750;p31"/>
          <p:cNvSpPr txBox="1"/>
          <p:nvPr/>
        </p:nvSpPr>
        <p:spPr>
          <a:xfrm>
            <a:off x="2186638" y="4713425"/>
            <a:ext cx="21357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51" name="Google Shape;751;p31"/>
          <p:cNvSpPr txBox="1"/>
          <p:nvPr/>
        </p:nvSpPr>
        <p:spPr>
          <a:xfrm>
            <a:off x="4337525" y="2730400"/>
            <a:ext cx="2307600" cy="384900"/>
          </a:xfrm>
          <a:prstGeom prst="rect">
            <a:avLst/>
          </a:prstGeom>
          <a:solidFill>
            <a:srgbClr val="FFFF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sng" cap="none" strike="noStrike">
                <a:solidFill>
                  <a:srgbClr val="000000"/>
                </a:solidFill>
                <a:latin typeface="Lora"/>
                <a:ea typeface="Lora"/>
                <a:cs typeface="Lora"/>
                <a:sym typeface="Lora"/>
              </a:rPr>
              <a:t>Department Rotation 4</a:t>
            </a:r>
            <a:endParaRPr b="0" i="0" sz="1300" u="sng" cap="none" strike="noStrike">
              <a:solidFill>
                <a:srgbClr val="000000"/>
              </a:solidFill>
              <a:latin typeface="Lora"/>
              <a:ea typeface="Lora"/>
              <a:cs typeface="Lora"/>
              <a:sym typeface="Lora"/>
            </a:endParaRPr>
          </a:p>
        </p:txBody>
      </p:sp>
      <p:sp>
        <p:nvSpPr>
          <p:cNvPr id="752" name="Google Shape;752;p31"/>
          <p:cNvSpPr txBox="1"/>
          <p:nvPr/>
        </p:nvSpPr>
        <p:spPr>
          <a:xfrm>
            <a:off x="4325400" y="3137425"/>
            <a:ext cx="2307600" cy="585000"/>
          </a:xfrm>
          <a:prstGeom prst="rect">
            <a:avLst/>
          </a:prstGeom>
          <a:solidFill>
            <a:srgbClr val="BEE8FF">
              <a:alpha val="76078"/>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Elective classes/mock projects</a:t>
            </a:r>
            <a:endParaRPr b="0" i="0" sz="1300" u="none" cap="none" strike="noStrike">
              <a:solidFill>
                <a:srgbClr val="000000"/>
              </a:solidFill>
              <a:latin typeface="Lora"/>
              <a:ea typeface="Lora"/>
              <a:cs typeface="Lora"/>
              <a:sym typeface="Lora"/>
            </a:endParaRPr>
          </a:p>
        </p:txBody>
      </p:sp>
      <p:sp>
        <p:nvSpPr>
          <p:cNvPr id="753" name="Google Shape;753;p31"/>
          <p:cNvSpPr txBox="1"/>
          <p:nvPr/>
        </p:nvSpPr>
        <p:spPr>
          <a:xfrm>
            <a:off x="4318000" y="4256900"/>
            <a:ext cx="23793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54" name="Google Shape;754;p31"/>
          <p:cNvSpPr txBox="1"/>
          <p:nvPr/>
        </p:nvSpPr>
        <p:spPr>
          <a:xfrm>
            <a:off x="4337525" y="4713425"/>
            <a:ext cx="2359800" cy="3849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Weekly Mentor catch up</a:t>
            </a:r>
            <a:endParaRPr b="0" i="0" sz="1300" u="none" cap="none" strike="noStrike">
              <a:solidFill>
                <a:srgbClr val="000000"/>
              </a:solidFill>
              <a:latin typeface="Lora"/>
              <a:ea typeface="Lora"/>
              <a:cs typeface="Lora"/>
              <a:sym typeface="Lora"/>
            </a:endParaRPr>
          </a:p>
        </p:txBody>
      </p:sp>
      <p:sp>
        <p:nvSpPr>
          <p:cNvPr id="755" name="Google Shape;755;p31"/>
          <p:cNvSpPr txBox="1"/>
          <p:nvPr/>
        </p:nvSpPr>
        <p:spPr>
          <a:xfrm>
            <a:off x="6728800" y="4283700"/>
            <a:ext cx="2379300" cy="384900"/>
          </a:xfrm>
          <a:prstGeom prst="rect">
            <a:avLst/>
          </a:prstGeom>
          <a:solidFill>
            <a:srgbClr val="D7F8CB">
              <a:alpha val="92156"/>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Celebratory event</a:t>
            </a:r>
            <a:endParaRPr b="0" i="0" sz="1300" u="none" cap="none" strike="noStrike">
              <a:solidFill>
                <a:srgbClr val="000000"/>
              </a:solidFill>
              <a:latin typeface="Lora"/>
              <a:ea typeface="Lora"/>
              <a:cs typeface="Lora"/>
              <a:sym typeface="Lora"/>
            </a:endParaRPr>
          </a:p>
        </p:txBody>
      </p:sp>
      <p:sp>
        <p:nvSpPr>
          <p:cNvPr id="756" name="Google Shape;756;p31"/>
          <p:cNvSpPr txBox="1"/>
          <p:nvPr/>
        </p:nvSpPr>
        <p:spPr>
          <a:xfrm>
            <a:off x="116050" y="-87400"/>
            <a:ext cx="182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Lora"/>
                <a:ea typeface="Lora"/>
                <a:cs typeface="Lora"/>
                <a:sym typeface="Lora"/>
              </a:rPr>
              <a:t>Weeks Prior</a:t>
            </a:r>
            <a:endParaRPr b="1" i="0" sz="1100" u="none" cap="none" strike="noStrike">
              <a:solidFill>
                <a:srgbClr val="000000"/>
              </a:solidFill>
              <a:latin typeface="Lora"/>
              <a:ea typeface="Lora"/>
              <a:cs typeface="Lora"/>
              <a:sym typeface="Lora"/>
            </a:endParaRPr>
          </a:p>
        </p:txBody>
      </p:sp>
      <p:sp>
        <p:nvSpPr>
          <p:cNvPr id="757" name="Google Shape;757;p31"/>
          <p:cNvSpPr txBox="1"/>
          <p:nvPr/>
        </p:nvSpPr>
        <p:spPr>
          <a:xfrm>
            <a:off x="-12150" y="212076"/>
            <a:ext cx="20868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Mentor questionnaire</a:t>
            </a:r>
            <a:endParaRPr b="0" i="0" sz="1300" u="none" cap="none" strike="noStrike">
              <a:solidFill>
                <a:srgbClr val="000000"/>
              </a:solidFill>
              <a:latin typeface="Lora"/>
              <a:ea typeface="Lora"/>
              <a:cs typeface="Lora"/>
              <a:sym typeface="Lora"/>
            </a:endParaRPr>
          </a:p>
        </p:txBody>
      </p:sp>
      <p:sp>
        <p:nvSpPr>
          <p:cNvPr id="758" name="Google Shape;758;p31"/>
          <p:cNvSpPr txBox="1"/>
          <p:nvPr/>
        </p:nvSpPr>
        <p:spPr>
          <a:xfrm>
            <a:off x="4150" y="637925"/>
            <a:ext cx="2037900" cy="585000"/>
          </a:xfrm>
          <a:prstGeom prst="rect">
            <a:avLst/>
          </a:prstGeom>
          <a:solidFill>
            <a:srgbClr val="C1E2F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Nominate department rotation preferences </a:t>
            </a:r>
            <a:endParaRPr b="0" i="0" sz="1300" u="none" cap="none" strike="noStrike">
              <a:solidFill>
                <a:srgbClr val="000000"/>
              </a:solidFill>
              <a:latin typeface="Lora"/>
              <a:ea typeface="Lora"/>
              <a:cs typeface="Lora"/>
              <a:sym typeface="Lora"/>
            </a:endParaRPr>
          </a:p>
        </p:txBody>
      </p:sp>
      <p:sp>
        <p:nvSpPr>
          <p:cNvPr id="759" name="Google Shape;759;p31"/>
          <p:cNvSpPr txBox="1"/>
          <p:nvPr/>
        </p:nvSpPr>
        <p:spPr>
          <a:xfrm>
            <a:off x="3750" y="1303025"/>
            <a:ext cx="2037900" cy="5850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Clear and consistent information</a:t>
            </a:r>
            <a:endParaRPr b="0" i="0" sz="1300" u="none" cap="none" strike="noStrike">
              <a:solidFill>
                <a:srgbClr val="000000"/>
              </a:solidFill>
              <a:latin typeface="Lora"/>
              <a:ea typeface="Lora"/>
              <a:cs typeface="Lora"/>
              <a:sym typeface="Lora"/>
            </a:endParaRPr>
          </a:p>
        </p:txBody>
      </p:sp>
      <p:sp>
        <p:nvSpPr>
          <p:cNvPr id="760" name="Google Shape;760;p31"/>
          <p:cNvSpPr txBox="1"/>
          <p:nvPr/>
        </p:nvSpPr>
        <p:spPr>
          <a:xfrm>
            <a:off x="36550" y="2056213"/>
            <a:ext cx="2037900" cy="384900"/>
          </a:xfrm>
          <a:prstGeom prst="rect">
            <a:avLst/>
          </a:prstGeom>
          <a:solidFill>
            <a:srgbClr val="B6F8AB">
              <a:alpha val="5647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Social Event</a:t>
            </a:r>
            <a:endParaRPr b="0" i="0" sz="1300" u="none" cap="none" strike="noStrike">
              <a:solidFill>
                <a:srgbClr val="000000"/>
              </a:solidFill>
              <a:latin typeface="Lora"/>
              <a:ea typeface="Lora"/>
              <a:cs typeface="Lora"/>
              <a:sym typeface="Lora"/>
            </a:endParaRPr>
          </a:p>
        </p:txBody>
      </p:sp>
      <p:sp>
        <p:nvSpPr>
          <p:cNvPr id="761" name="Google Shape;761;p31"/>
          <p:cNvSpPr txBox="1"/>
          <p:nvPr/>
        </p:nvSpPr>
        <p:spPr>
          <a:xfrm>
            <a:off x="4259300" y="1731425"/>
            <a:ext cx="2429100" cy="384900"/>
          </a:xfrm>
          <a:prstGeom prst="rect">
            <a:avLst/>
          </a:prstGeom>
          <a:solidFill>
            <a:srgbClr val="DAD7F7">
              <a:alpha val="63921"/>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Fortnightly Reflection</a:t>
            </a:r>
            <a:endParaRPr b="0" i="0" sz="1300" u="none" cap="none" strike="noStrike">
              <a:solidFill>
                <a:srgbClr val="000000"/>
              </a:solidFill>
              <a:latin typeface="Lora"/>
              <a:ea typeface="Lora"/>
              <a:cs typeface="Lora"/>
              <a:sym typeface="Lora"/>
            </a:endParaRPr>
          </a:p>
        </p:txBody>
      </p:sp>
      <p:sp>
        <p:nvSpPr>
          <p:cNvPr id="762" name="Google Shape;762;p31"/>
          <p:cNvSpPr txBox="1"/>
          <p:nvPr/>
        </p:nvSpPr>
        <p:spPr>
          <a:xfrm>
            <a:off x="6685750" y="2730400"/>
            <a:ext cx="2379300" cy="585000"/>
          </a:xfrm>
          <a:prstGeom prst="rect">
            <a:avLst/>
          </a:prstGeom>
          <a:solidFill>
            <a:srgbClr val="9FC5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Lora"/>
                <a:ea typeface="Lora"/>
                <a:cs typeface="Lora"/>
                <a:sym typeface="Lora"/>
              </a:rPr>
              <a:t>Showcase mock project solutions to senior staff</a:t>
            </a:r>
            <a:endParaRPr b="0" i="0" sz="1200" u="none" cap="none" strike="noStrike">
              <a:solidFill>
                <a:srgbClr val="000000"/>
              </a:solidFill>
              <a:latin typeface="Arial"/>
              <a:ea typeface="Arial"/>
              <a:cs typeface="Arial"/>
              <a:sym typeface="Arial"/>
            </a:endParaRPr>
          </a:p>
        </p:txBody>
      </p:sp>
      <p:sp>
        <p:nvSpPr>
          <p:cNvPr id="763" name="Google Shape;763;p31"/>
          <p:cNvSpPr txBox="1"/>
          <p:nvPr/>
        </p:nvSpPr>
        <p:spPr>
          <a:xfrm>
            <a:off x="6721075" y="3407000"/>
            <a:ext cx="2359800" cy="785100"/>
          </a:xfrm>
          <a:prstGeom prst="rect">
            <a:avLst/>
          </a:prstGeom>
          <a:solidFill>
            <a:srgbClr val="C5F5F2">
              <a:alpha val="38039"/>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Lora"/>
                <a:ea typeface="Lora"/>
                <a:cs typeface="Lora"/>
                <a:sym typeface="Lora"/>
              </a:rPr>
              <a:t>Finalise placements /departments for next step of grad journey</a:t>
            </a:r>
            <a:endParaRPr b="0" i="0" sz="1200" u="none" cap="none" strike="noStrike">
              <a:solidFill>
                <a:srgbClr val="000000"/>
              </a:solidFill>
              <a:latin typeface="Arial"/>
              <a:ea typeface="Arial"/>
              <a:cs typeface="Arial"/>
              <a:sym typeface="Arial"/>
            </a:endParaRPr>
          </a:p>
        </p:txBody>
      </p:sp>
      <p:sp>
        <p:nvSpPr>
          <p:cNvPr id="764" name="Google Shape;764;p31"/>
          <p:cNvSpPr txBox="1"/>
          <p:nvPr/>
        </p:nvSpPr>
        <p:spPr>
          <a:xfrm>
            <a:off x="6653750" y="1263875"/>
            <a:ext cx="24843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65" name="Google Shape;765;p31"/>
          <p:cNvSpPr txBox="1"/>
          <p:nvPr/>
        </p:nvSpPr>
        <p:spPr>
          <a:xfrm>
            <a:off x="4337525" y="3781775"/>
            <a:ext cx="23076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66" name="Google Shape;766;p31"/>
          <p:cNvSpPr txBox="1"/>
          <p:nvPr/>
        </p:nvSpPr>
        <p:spPr>
          <a:xfrm>
            <a:off x="2155800" y="3796575"/>
            <a:ext cx="21357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sp>
        <p:nvSpPr>
          <p:cNvPr id="767" name="Google Shape;767;p31"/>
          <p:cNvSpPr txBox="1"/>
          <p:nvPr/>
        </p:nvSpPr>
        <p:spPr>
          <a:xfrm>
            <a:off x="-9000" y="3791750"/>
            <a:ext cx="2086800" cy="384900"/>
          </a:xfrm>
          <a:prstGeom prst="rect">
            <a:avLst/>
          </a:prstGeom>
          <a:solidFill>
            <a:srgbClr val="A3D3F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Lora"/>
                <a:ea typeface="Lora"/>
                <a:cs typeface="Lora"/>
                <a:sym typeface="Lora"/>
              </a:rPr>
              <a:t>Department placement</a:t>
            </a:r>
            <a:endParaRPr b="0" i="0" sz="1300" u="none" cap="none" strike="noStrike">
              <a:solidFill>
                <a:srgbClr val="000000"/>
              </a:solidFill>
              <a:latin typeface="Lora"/>
              <a:ea typeface="Lora"/>
              <a:cs typeface="Lora"/>
              <a:sym typeface="Lora"/>
            </a:endParaRPr>
          </a:p>
        </p:txBody>
      </p:sp>
      <p:cxnSp>
        <p:nvCxnSpPr>
          <p:cNvPr id="768" name="Google Shape;768;p31"/>
          <p:cNvCxnSpPr/>
          <p:nvPr/>
        </p:nvCxnSpPr>
        <p:spPr>
          <a:xfrm>
            <a:off x="2062275" y="20400"/>
            <a:ext cx="57000" cy="5102700"/>
          </a:xfrm>
          <a:prstGeom prst="straightConnector1">
            <a:avLst/>
          </a:prstGeom>
          <a:noFill/>
          <a:ln cap="flat" cmpd="sng" w="28575">
            <a:solidFill>
              <a:schemeClr val="dk2"/>
            </a:solidFill>
            <a:prstDash val="solid"/>
            <a:round/>
            <a:headEnd len="sm" w="sm" type="none"/>
            <a:tailEnd len="sm" w="sm" type="none"/>
          </a:ln>
        </p:spPr>
      </p:cxnSp>
      <p:cxnSp>
        <p:nvCxnSpPr>
          <p:cNvPr id="769" name="Google Shape;769;p31"/>
          <p:cNvCxnSpPr/>
          <p:nvPr/>
        </p:nvCxnSpPr>
        <p:spPr>
          <a:xfrm>
            <a:off x="4279450" y="40750"/>
            <a:ext cx="41100" cy="5086200"/>
          </a:xfrm>
          <a:prstGeom prst="straightConnector1">
            <a:avLst/>
          </a:prstGeom>
          <a:noFill/>
          <a:ln cap="flat" cmpd="sng" w="28575">
            <a:solidFill>
              <a:schemeClr val="dk2"/>
            </a:solidFill>
            <a:prstDash val="solid"/>
            <a:round/>
            <a:headEnd len="sm" w="sm" type="none"/>
            <a:tailEnd len="sm" w="sm" type="none"/>
          </a:ln>
        </p:spPr>
      </p:cxnSp>
      <p:cxnSp>
        <p:nvCxnSpPr>
          <p:cNvPr id="770" name="Google Shape;770;p31"/>
          <p:cNvCxnSpPr/>
          <p:nvPr/>
        </p:nvCxnSpPr>
        <p:spPr>
          <a:xfrm>
            <a:off x="6659650" y="32600"/>
            <a:ext cx="22800" cy="5135700"/>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6" name="Google Shape;776;p32"/>
          <p:cNvSpPr txBox="1"/>
          <p:nvPr>
            <p:ph idx="1" type="body"/>
          </p:nvPr>
        </p:nvSpPr>
        <p:spPr>
          <a:xfrm>
            <a:off x="311700" y="227750"/>
            <a:ext cx="8520600" cy="434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3100">
                <a:solidFill>
                  <a:srgbClr val="333333"/>
                </a:solidFill>
                <a:latin typeface="Caveat"/>
                <a:ea typeface="Caveat"/>
                <a:cs typeface="Caveat"/>
                <a:sym typeface="Caveat"/>
              </a:rPr>
              <a:t>And so the grad left capable</a:t>
            </a:r>
            <a:endParaRPr sz="3100">
              <a:solidFill>
                <a:srgbClr val="333333"/>
              </a:solidFill>
              <a:latin typeface="Caveat"/>
              <a:ea typeface="Caveat"/>
              <a:cs typeface="Caveat"/>
              <a:sym typeface="Caveat"/>
            </a:endParaRPr>
          </a:p>
          <a:p>
            <a:pPr indent="0" lvl="0" marL="0" rtl="0" algn="l">
              <a:lnSpc>
                <a:spcPct val="115000"/>
              </a:lnSpc>
              <a:spcBef>
                <a:spcPts val="1200"/>
              </a:spcBef>
              <a:spcAft>
                <a:spcPts val="0"/>
              </a:spcAft>
              <a:buSzPts val="1800"/>
              <a:buNone/>
            </a:pPr>
            <a:r>
              <a:rPr lang="en-GB" sz="3100">
                <a:solidFill>
                  <a:srgbClr val="333333"/>
                </a:solidFill>
                <a:latin typeface="Caveat"/>
                <a:ea typeface="Caveat"/>
                <a:cs typeface="Caveat"/>
                <a:sym typeface="Caveat"/>
              </a:rPr>
              <a:t>Orientated, brave and unshakable</a:t>
            </a:r>
            <a:endParaRPr sz="3100">
              <a:solidFill>
                <a:srgbClr val="333333"/>
              </a:solidFill>
              <a:latin typeface="Caveat"/>
              <a:ea typeface="Caveat"/>
              <a:cs typeface="Caveat"/>
              <a:sym typeface="Caveat"/>
            </a:endParaRPr>
          </a:p>
          <a:p>
            <a:pPr indent="0" lvl="0" marL="0" rtl="0" algn="l">
              <a:lnSpc>
                <a:spcPct val="115000"/>
              </a:lnSpc>
              <a:spcBef>
                <a:spcPts val="1200"/>
              </a:spcBef>
              <a:spcAft>
                <a:spcPts val="0"/>
              </a:spcAft>
              <a:buSzPts val="1800"/>
              <a:buNone/>
            </a:pPr>
            <a:r>
              <a:rPr lang="en-GB" sz="3100">
                <a:solidFill>
                  <a:srgbClr val="333333"/>
                </a:solidFill>
                <a:latin typeface="Caveat"/>
                <a:ea typeface="Caveat"/>
                <a:cs typeface="Caveat"/>
                <a:sym typeface="Caveat"/>
              </a:rPr>
              <a:t>They would go on to do great</a:t>
            </a:r>
            <a:endParaRPr sz="3100">
              <a:solidFill>
                <a:srgbClr val="333333"/>
              </a:solidFill>
              <a:latin typeface="Caveat"/>
              <a:ea typeface="Caveat"/>
              <a:cs typeface="Caveat"/>
              <a:sym typeface="Caveat"/>
            </a:endParaRPr>
          </a:p>
          <a:p>
            <a:pPr indent="0" lvl="0" marL="0" rtl="0" algn="l">
              <a:lnSpc>
                <a:spcPct val="115000"/>
              </a:lnSpc>
              <a:spcBef>
                <a:spcPts val="1200"/>
              </a:spcBef>
              <a:spcAft>
                <a:spcPts val="0"/>
              </a:spcAft>
              <a:buSzPts val="1800"/>
              <a:buNone/>
            </a:pPr>
            <a:r>
              <a:rPr lang="en-GB" sz="3100">
                <a:solidFill>
                  <a:srgbClr val="333333"/>
                </a:solidFill>
                <a:latin typeface="Caveat"/>
                <a:ea typeface="Caveat"/>
                <a:cs typeface="Caveat"/>
                <a:sym typeface="Caveat"/>
              </a:rPr>
              <a:t>And soar high as was their fate</a:t>
            </a:r>
            <a:endParaRPr sz="3100">
              <a:solidFill>
                <a:srgbClr val="333333"/>
              </a:solidFill>
              <a:latin typeface="Caveat"/>
              <a:ea typeface="Caveat"/>
              <a:cs typeface="Caveat"/>
              <a:sym typeface="Caveat"/>
            </a:endParaRPr>
          </a:p>
          <a:p>
            <a:pPr indent="0" lvl="0" marL="0" rtl="0" algn="l">
              <a:lnSpc>
                <a:spcPct val="115000"/>
              </a:lnSpc>
              <a:spcBef>
                <a:spcPts val="1200"/>
              </a:spcBef>
              <a:spcAft>
                <a:spcPts val="0"/>
              </a:spcAft>
              <a:buSzPts val="1800"/>
              <a:buNone/>
            </a:pPr>
            <a:r>
              <a:rPr lang="en-GB" sz="3100">
                <a:solidFill>
                  <a:srgbClr val="333333"/>
                </a:solidFill>
                <a:latin typeface="Caveat"/>
                <a:ea typeface="Caveat"/>
                <a:cs typeface="Caveat"/>
                <a:sym typeface="Caveat"/>
              </a:rPr>
              <a:t>The grad program at KPMG was a work of art </a:t>
            </a:r>
            <a:endParaRPr sz="3100">
              <a:solidFill>
                <a:srgbClr val="333333"/>
              </a:solidFill>
              <a:latin typeface="Caveat"/>
              <a:ea typeface="Caveat"/>
              <a:cs typeface="Caveat"/>
              <a:sym typeface="Caveat"/>
            </a:endParaRPr>
          </a:p>
          <a:p>
            <a:pPr indent="0" lvl="0" marL="0" rtl="0" algn="l">
              <a:lnSpc>
                <a:spcPct val="115000"/>
              </a:lnSpc>
              <a:spcBef>
                <a:spcPts val="1200"/>
              </a:spcBef>
              <a:spcAft>
                <a:spcPts val="0"/>
              </a:spcAft>
              <a:buSzPts val="1800"/>
              <a:buNone/>
            </a:pPr>
            <a:r>
              <a:rPr b="1" lang="en-GB" sz="3100" u="sng">
                <a:solidFill>
                  <a:srgbClr val="333333"/>
                </a:solidFill>
                <a:latin typeface="Caveat"/>
                <a:ea typeface="Caveat"/>
                <a:cs typeface="Caveat"/>
                <a:sym typeface="Caveat"/>
              </a:rPr>
              <a:t>It gave us the perfect start</a:t>
            </a:r>
            <a:endParaRPr b="1" sz="3100" u="sng">
              <a:solidFill>
                <a:srgbClr val="333333"/>
              </a:solidFill>
              <a:latin typeface="Caveat"/>
              <a:ea typeface="Caveat"/>
              <a:cs typeface="Caveat"/>
              <a:sym typeface="Caveat"/>
            </a:endParaRPr>
          </a:p>
          <a:p>
            <a:pPr indent="0" lvl="0" marL="0" rtl="0" algn="l">
              <a:lnSpc>
                <a:spcPct val="115000"/>
              </a:lnSpc>
              <a:spcBef>
                <a:spcPts val="1200"/>
              </a:spcBef>
              <a:spcAft>
                <a:spcPts val="1200"/>
              </a:spcAft>
              <a:buSzPts val="1800"/>
              <a:buNone/>
            </a:pPr>
            <a:r>
              <a:t/>
            </a:r>
            <a:endParaRPr/>
          </a:p>
        </p:txBody>
      </p:sp>
      <p:sp>
        <p:nvSpPr>
          <p:cNvPr id="777" name="Google Shape;77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GB"/>
              <a:t>Bibliography</a:t>
            </a:r>
            <a:endParaRPr/>
          </a:p>
        </p:txBody>
      </p:sp>
      <p:sp>
        <p:nvSpPr>
          <p:cNvPr id="783" name="Google Shape;783;p33"/>
          <p:cNvSpPr txBox="1"/>
          <p:nvPr/>
        </p:nvSpPr>
        <p:spPr>
          <a:xfrm>
            <a:off x="0" y="694750"/>
            <a:ext cx="8826600" cy="408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Australian Bureau of Statistics (2021). </a:t>
            </a:r>
            <a:r>
              <a:rPr b="0" i="1" lang="en-GB" sz="800" u="none" cap="none" strike="noStrike">
                <a:solidFill>
                  <a:srgbClr val="000000"/>
                </a:solidFill>
                <a:latin typeface="Times New Roman"/>
                <a:ea typeface="Times New Roman"/>
                <a:cs typeface="Times New Roman"/>
                <a:sym typeface="Times New Roman"/>
              </a:rPr>
              <a:t>Job mobility, February 2021 | Australian Bureau of Statistics</a:t>
            </a:r>
            <a:r>
              <a:rPr b="0" i="0" lang="en-GB" sz="800" u="none" cap="none" strike="noStrike">
                <a:solidFill>
                  <a:srgbClr val="000000"/>
                </a:solidFill>
                <a:latin typeface="Times New Roman"/>
                <a:ea typeface="Times New Roman"/>
                <a:cs typeface="Times New Roman"/>
                <a:sym typeface="Times New Roman"/>
              </a:rPr>
              <a:t>. [online] www.abs.gov.au. Available at: https://www.abs.gov.au/statistics/labour/jobs/job-mobility/latest-release.</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(2023) </a:t>
            </a:r>
            <a:r>
              <a:rPr b="0" i="0" lang="en-GB" sz="800" u="sng" cap="none" strike="noStrike">
                <a:solidFill>
                  <a:schemeClr val="hlink"/>
                </a:solidFill>
                <a:latin typeface="Times New Roman"/>
                <a:ea typeface="Times New Roman"/>
                <a:cs typeface="Times New Roman"/>
                <a:sym typeface="Times New Roman"/>
                <a:hlinkClick r:id="rId3"/>
              </a:rPr>
              <a:t>https://openai.com/blog/chatgpt/</a:t>
            </a:r>
            <a:r>
              <a:rPr b="0" i="0" lang="en-GB" sz="800" u="none" cap="none" strike="noStrike">
                <a:solidFill>
                  <a:srgbClr val="000000"/>
                </a:solidFill>
                <a:latin typeface="Times New Roman"/>
                <a:ea typeface="Times New Roman"/>
                <a:cs typeface="Times New Roman"/>
                <a:sym typeface="Times New Roman"/>
              </a:rPr>
              <a:t> </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Deeg, M.D. and May, D.R. (2021). The Benefits to the Human Spirit of Acting Ethically at Work: The Effects of Professional Moral Courage on Work Meaningfulness and Life Well-Being. </a:t>
            </a:r>
            <a:r>
              <a:rPr b="0" i="1" lang="en-GB" sz="800" u="none" cap="none" strike="noStrike">
                <a:solidFill>
                  <a:srgbClr val="000000"/>
                </a:solidFill>
                <a:latin typeface="Times New Roman"/>
                <a:ea typeface="Times New Roman"/>
                <a:cs typeface="Times New Roman"/>
                <a:sym typeface="Times New Roman"/>
              </a:rPr>
              <a:t>Journal of Business Ethics</a:t>
            </a:r>
            <a:r>
              <a:rPr b="0" i="0" lang="en-GB" sz="800" u="none" cap="none" strike="noStrike">
                <a:solidFill>
                  <a:srgbClr val="000000"/>
                </a:solidFill>
                <a:latin typeface="Times New Roman"/>
                <a:ea typeface="Times New Roman"/>
                <a:cs typeface="Times New Roman"/>
                <a:sym typeface="Times New Roman"/>
              </a:rPr>
              <a:t>, 181(2). doi:10.1007/s10551-021-04980-4.</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Deloitte (2022). </a:t>
            </a:r>
            <a:r>
              <a:rPr b="0" i="1" lang="en-GB" sz="800" u="none" cap="none" strike="noStrike">
                <a:solidFill>
                  <a:srgbClr val="000000"/>
                </a:solidFill>
                <a:latin typeface="Times New Roman"/>
                <a:ea typeface="Times New Roman"/>
                <a:cs typeface="Times New Roman"/>
                <a:sym typeface="Times New Roman"/>
              </a:rPr>
              <a:t>The Deloitte Global 2022 Gen Z and Millennial Survey | Deloitte Global</a:t>
            </a:r>
            <a:r>
              <a:rPr b="0" i="0" lang="en-GB" sz="800" u="none" cap="none" strike="noStrike">
                <a:solidFill>
                  <a:srgbClr val="000000"/>
                </a:solidFill>
                <a:latin typeface="Times New Roman"/>
                <a:ea typeface="Times New Roman"/>
                <a:cs typeface="Times New Roman"/>
                <a:sym typeface="Times New Roman"/>
              </a:rPr>
              <a:t>. [online] www.deloitte.com. Available at: https://www.deloitte.com/global/en/issues/work/genzmillennialsurvey.html.</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Geary, A. (2023). Seismic Soundoff: the Necessity and Benefits of Mentorship. </a:t>
            </a:r>
            <a:r>
              <a:rPr b="0" i="1" lang="en-GB" sz="800" u="none" cap="none" strike="noStrike">
                <a:solidFill>
                  <a:srgbClr val="000000"/>
                </a:solidFill>
                <a:latin typeface="Times New Roman"/>
                <a:ea typeface="Times New Roman"/>
                <a:cs typeface="Times New Roman"/>
                <a:sym typeface="Times New Roman"/>
              </a:rPr>
              <a:t>The Leading Edge</a:t>
            </a:r>
            <a:r>
              <a:rPr b="0" i="0" lang="en-GB" sz="800" u="none" cap="none" strike="noStrike">
                <a:solidFill>
                  <a:srgbClr val="000000"/>
                </a:solidFill>
                <a:latin typeface="Times New Roman"/>
                <a:ea typeface="Times New Roman"/>
                <a:cs typeface="Times New Roman"/>
                <a:sym typeface="Times New Roman"/>
              </a:rPr>
              <a:t>, 42(1), pp.80–80. doi:10.1190/tle42010080.1.</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800"/>
              <a:buFont typeface="Arial"/>
              <a:buNone/>
            </a:pPr>
            <a:r>
              <a:rPr b="0" i="0" lang="en-GB" sz="800" u="none" cap="none" strike="noStrike">
                <a:solidFill>
                  <a:srgbClr val="333333"/>
                </a:solidFill>
                <a:highlight>
                  <a:srgbClr val="FCFCFC"/>
                </a:highlight>
                <a:latin typeface="Times New Roman"/>
                <a:ea typeface="Times New Roman"/>
                <a:cs typeface="Times New Roman"/>
                <a:sym typeface="Times New Roman"/>
              </a:rPr>
              <a:t>Newswander, L.K., Borrego, M. Engagement in two interdisciplinary graduate programs. </a:t>
            </a:r>
            <a:r>
              <a:rPr b="0" i="1" lang="en-GB" sz="800" u="none" cap="none" strike="noStrike">
                <a:solidFill>
                  <a:srgbClr val="333333"/>
                </a:solidFill>
                <a:highlight>
                  <a:srgbClr val="FCFCFC"/>
                </a:highlight>
                <a:latin typeface="Times New Roman"/>
                <a:ea typeface="Times New Roman"/>
                <a:cs typeface="Times New Roman"/>
                <a:sym typeface="Times New Roman"/>
              </a:rPr>
              <a:t>High Educ</a:t>
            </a:r>
            <a:r>
              <a:rPr b="0" i="0" lang="en-GB" sz="800" u="none" cap="none" strike="noStrike">
                <a:solidFill>
                  <a:srgbClr val="333333"/>
                </a:solidFill>
                <a:highlight>
                  <a:srgbClr val="FCFCFC"/>
                </a:highlight>
                <a:latin typeface="Times New Roman"/>
                <a:ea typeface="Times New Roman"/>
                <a:cs typeface="Times New Roman"/>
                <a:sym typeface="Times New Roman"/>
              </a:rPr>
              <a:t> 58, 551–562 (2009). </a:t>
            </a:r>
            <a:r>
              <a:rPr b="0" i="0" lang="en-GB" sz="800" u="sng" cap="none" strike="noStrike">
                <a:solidFill>
                  <a:srgbClr val="0097A7"/>
                </a:solidFill>
                <a:highlight>
                  <a:srgbClr val="FCFCFC"/>
                </a:highlight>
                <a:latin typeface="Times New Roman"/>
                <a:ea typeface="Times New Roman"/>
                <a:cs typeface="Times New Roman"/>
                <a:sym typeface="Times New Roman"/>
                <a:hlinkClick r:id="rId4">
                  <a:extLst>
                    <a:ext uri="{A12FA001-AC4F-418D-AE19-62706E023703}">
                      <ahyp:hlinkClr val="tx"/>
                    </a:ext>
                  </a:extLst>
                </a:hlinkClick>
              </a:rPr>
              <a:t>https://doi.org/10.1007/s10734-009-9215-z</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McCrindle, M. and Fell, A. (n.d.). </a:t>
            </a:r>
            <a:r>
              <a:rPr b="0" i="1" lang="en-GB" sz="800" u="none" cap="none" strike="noStrike">
                <a:solidFill>
                  <a:srgbClr val="000000"/>
                </a:solidFill>
                <a:latin typeface="Times New Roman"/>
                <a:ea typeface="Times New Roman"/>
                <a:cs typeface="Times New Roman"/>
                <a:sym typeface="Times New Roman"/>
              </a:rPr>
              <a:t>R EC RU I T I N G, T R A I N I N G A N D L E A D I N G T H E N E XT G E N E R AT I O N</a:t>
            </a:r>
            <a:r>
              <a:rPr b="0" i="0" lang="en-GB" sz="800" u="none" cap="none" strike="noStrike">
                <a:solidFill>
                  <a:srgbClr val="000000"/>
                </a:solidFill>
                <a:latin typeface="Times New Roman"/>
                <a:ea typeface="Times New Roman"/>
                <a:cs typeface="Times New Roman"/>
                <a:sym typeface="Times New Roman"/>
              </a:rPr>
              <a:t>. [online] Available at: </a:t>
            </a:r>
            <a:r>
              <a:rPr b="0" i="0" lang="en-GB" sz="800" u="sng" cap="none" strike="noStrike">
                <a:solidFill>
                  <a:schemeClr val="accent5"/>
                </a:solidFill>
                <a:latin typeface="Times New Roman"/>
                <a:ea typeface="Times New Roman"/>
                <a:cs typeface="Times New Roman"/>
                <a:sym typeface="Times New Roman"/>
                <a:hlinkClick r:id="rId5">
                  <a:extLst>
                    <a:ext uri="{A12FA001-AC4F-418D-AE19-62706E023703}">
                      <ahyp:hlinkClr val="tx"/>
                    </a:ext>
                  </a:extLst>
                </a:hlinkClick>
              </a:rPr>
              <a:t>https://generationz.com.au/wp-content/uploads/2019/12/Understanding_Generation_Z_report_McCrindle.pdf</a:t>
            </a:r>
            <a:r>
              <a:rPr b="0" i="0" lang="en-GB" sz="800" u="none" cap="none" strike="noStrike">
                <a:solidFill>
                  <a:srgbClr val="000000"/>
                </a:solidFill>
                <a:latin typeface="Times New Roman"/>
                <a:ea typeface="Times New Roman"/>
                <a:cs typeface="Times New Roman"/>
                <a:sym typeface="Times New Roman"/>
              </a:rPr>
              <a:t>.</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Michelle R. Simpson,Engagement at work: A review of the literature, International Journal of Nursing Studies,Volume 46, Issue 7, 2009,Pages, 1012-1024,https://doi.org/10.1016/j.ijnurstu.2008.05.003.</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a:t>
            </a:r>
            <a:r>
              <a:rPr b="0" i="0" lang="en-GB" sz="800" u="sng" cap="none" strike="noStrike">
                <a:solidFill>
                  <a:schemeClr val="hlink"/>
                </a:solidFill>
                <a:latin typeface="Times New Roman"/>
                <a:ea typeface="Times New Roman"/>
                <a:cs typeface="Times New Roman"/>
                <a:sym typeface="Times New Roman"/>
                <a:hlinkClick r:id="rId6"/>
              </a:rPr>
              <a:t>https://www.sciencedirect.com/science/article/pii/S0020748908001454</a:t>
            </a:r>
            <a:r>
              <a:rPr b="0" i="0" lang="en-GB" sz="800" u="none" cap="none" strike="noStrike">
                <a:solidFill>
                  <a:srgbClr val="000000"/>
                </a:solidFill>
                <a:latin typeface="Times New Roman"/>
                <a:ea typeface="Times New Roman"/>
                <a:cs typeface="Times New Roman"/>
                <a:sym typeface="Times New Roman"/>
              </a:rPr>
              <a:t>)</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800"/>
              <a:buFont typeface="Arial"/>
              <a:buNone/>
            </a:pPr>
            <a:r>
              <a:rPr b="0" i="0" lang="en-GB" sz="800" u="none" cap="none" strike="noStrike">
                <a:solidFill>
                  <a:srgbClr val="000000"/>
                </a:solidFill>
                <a:latin typeface="Times New Roman"/>
                <a:ea typeface="Times New Roman"/>
                <a:cs typeface="Times New Roman"/>
                <a:sym typeface="Times New Roman"/>
              </a:rPr>
              <a:t>PricewaterhouseCoopers (2022). </a:t>
            </a:r>
            <a:r>
              <a:rPr b="0" i="1" lang="en-GB" sz="800" u="none" cap="none" strike="noStrike">
                <a:solidFill>
                  <a:srgbClr val="000000"/>
                </a:solidFill>
                <a:latin typeface="Times New Roman"/>
                <a:ea typeface="Times New Roman"/>
                <a:cs typeface="Times New Roman"/>
                <a:sym typeface="Times New Roman"/>
              </a:rPr>
              <a:t>Survey of over 52,000 workers indicates the Great Resignation is set to continue as pressure on pay mounts</a:t>
            </a:r>
            <a:r>
              <a:rPr b="0" i="0" lang="en-GB" sz="800" u="none" cap="none" strike="noStrike">
                <a:solidFill>
                  <a:srgbClr val="000000"/>
                </a:solidFill>
                <a:latin typeface="Times New Roman"/>
                <a:ea typeface="Times New Roman"/>
                <a:cs typeface="Times New Roman"/>
                <a:sym typeface="Times New Roman"/>
              </a:rPr>
              <a:t>. [online] PwC. Available at: </a:t>
            </a:r>
            <a:r>
              <a:rPr b="0" i="0" lang="en-GB" sz="800" u="sng" cap="none" strike="noStrike">
                <a:solidFill>
                  <a:schemeClr val="accent5"/>
                </a:solidFill>
                <a:latin typeface="Times New Roman"/>
                <a:ea typeface="Times New Roman"/>
                <a:cs typeface="Times New Roman"/>
                <a:sym typeface="Times New Roman"/>
                <a:hlinkClick r:id="rId7">
                  <a:extLst>
                    <a:ext uri="{A12FA001-AC4F-418D-AE19-62706E023703}">
                      <ahyp:hlinkClr val="tx"/>
                    </a:ext>
                  </a:extLst>
                </a:hlinkClick>
              </a:rPr>
              <a:t>https://www.pwc.com/gx/en/news-room/press-releases/2022/global-workforce-hopes-and-fears-survey-2022.html</a:t>
            </a:r>
            <a:r>
              <a:rPr b="0" i="0" lang="en-GB" sz="800" u="none" cap="none" strike="noStrike">
                <a:solidFill>
                  <a:srgbClr val="000000"/>
                </a:solidFill>
                <a:latin typeface="Times New Roman"/>
                <a:ea typeface="Times New Roman"/>
                <a:cs typeface="Times New Roman"/>
                <a:sym typeface="Times New Roman"/>
              </a:rPr>
              <a:t>.</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1200"/>
              </a:spcAft>
              <a:buClr>
                <a:srgbClr val="000000"/>
              </a:buClr>
              <a:buSzPts val="800"/>
              <a:buFont typeface="Arial"/>
              <a:buNone/>
            </a:pPr>
            <a:r>
              <a:rPr b="0" i="0" lang="en-GB" sz="800" u="none" cap="none" strike="noStrike">
                <a:solidFill>
                  <a:srgbClr val="1C1D1E"/>
                </a:solidFill>
                <a:highlight>
                  <a:schemeClr val="lt1"/>
                </a:highlight>
                <a:latin typeface="Times New Roman"/>
                <a:ea typeface="Times New Roman"/>
                <a:cs typeface="Times New Roman"/>
                <a:sym typeface="Times New Roman"/>
              </a:rPr>
              <a:t>Young, I., Montgomery, K., Kearns, P., Hayward, S. and Mellaby, E. (2014), The benefits of a peer-assisted mock OSCE. Clin Teach, 11: 214-218. </a:t>
            </a:r>
            <a:r>
              <a:rPr b="0" i="0" lang="en-GB" sz="800" u="none" cap="none" strike="noStrike">
                <a:solidFill>
                  <a:srgbClr val="005274"/>
                </a:solidFill>
                <a:highlight>
                  <a:schemeClr val="lt1"/>
                </a:highlight>
                <a:uFill>
                  <a:noFill/>
                </a:uFill>
                <a:latin typeface="Times New Roman"/>
                <a:ea typeface="Times New Roman"/>
                <a:cs typeface="Times New Roman"/>
                <a:sym typeface="Times New Roman"/>
                <a:hlinkClick r:id="rId8">
                  <a:extLst>
                    <a:ext uri="{A12FA001-AC4F-418D-AE19-62706E023703}">
                      <ahyp:hlinkClr val="tx"/>
                    </a:ext>
                  </a:extLst>
                </a:hlinkClick>
              </a:rPr>
              <a:t>https://doi.org/10.1111/tct.12112</a:t>
            </a:r>
            <a:endParaRPr b="0" i="0" sz="800" u="none" cap="none" strike="noStrike">
              <a:solidFill>
                <a:srgbClr val="000000"/>
              </a:solidFill>
              <a:latin typeface="Times New Roman"/>
              <a:ea typeface="Times New Roman"/>
              <a:cs typeface="Times New Roman"/>
              <a:sym typeface="Times New Roman"/>
            </a:endParaRPr>
          </a:p>
        </p:txBody>
      </p:sp>
      <p:sp>
        <p:nvSpPr>
          <p:cNvPr id="784" name="Google Shape;784;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
          <p:cNvPicPr preferRelativeResize="0"/>
          <p:nvPr/>
        </p:nvPicPr>
        <p:blipFill rotWithShape="1">
          <a:blip r:embed="rId3">
            <a:alphaModFix/>
          </a:blip>
          <a:srcRect b="6330" l="3241" r="0" t="0"/>
          <a:stretch/>
        </p:blipFill>
        <p:spPr>
          <a:xfrm rot="-4">
            <a:off x="-407310" y="6"/>
            <a:ext cx="9586637" cy="5143488"/>
          </a:xfrm>
          <a:prstGeom prst="rect">
            <a:avLst/>
          </a:prstGeom>
          <a:noFill/>
          <a:ln>
            <a:noFill/>
          </a:ln>
        </p:spPr>
      </p:pic>
      <p:sp>
        <p:nvSpPr>
          <p:cNvPr id="225" name="Google Shape;225;p4"/>
          <p:cNvSpPr txBox="1"/>
          <p:nvPr>
            <p:ph type="title"/>
          </p:nvPr>
        </p:nvSpPr>
        <p:spPr>
          <a:xfrm>
            <a:off x="460950" y="1803050"/>
            <a:ext cx="8119500" cy="127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3225">
                <a:latin typeface="Lora"/>
                <a:ea typeface="Lora"/>
                <a:cs typeface="Lora"/>
                <a:sym typeface="Lora"/>
              </a:rPr>
              <a:t>“What would the perfect first three months of a graduate program look like at KPMG?”</a:t>
            </a:r>
            <a:endParaRPr b="1" sz="480">
              <a:latin typeface="Lora"/>
              <a:ea typeface="Lora"/>
              <a:cs typeface="Lora"/>
              <a:sym typeface="Lora"/>
            </a:endParaRPr>
          </a:p>
        </p:txBody>
      </p:sp>
      <p:sp>
        <p:nvSpPr>
          <p:cNvPr id="226" name="Google Shape;226;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5"/>
          <p:cNvSpPr/>
          <p:nvPr/>
        </p:nvSpPr>
        <p:spPr>
          <a:xfrm>
            <a:off x="1233500" y="0"/>
            <a:ext cx="6217800" cy="5143500"/>
          </a:xfrm>
          <a:prstGeom prst="ellipse">
            <a:avLst/>
          </a:prstGeom>
          <a:solidFill>
            <a:srgbClr val="CAF3B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2228575" y="768025"/>
            <a:ext cx="4247400" cy="33747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
          <p:cNvSpPr/>
          <p:nvPr/>
        </p:nvSpPr>
        <p:spPr>
          <a:xfrm>
            <a:off x="3328225" y="1640850"/>
            <a:ext cx="2048100" cy="1722300"/>
          </a:xfrm>
          <a:prstGeom prst="ellipse">
            <a:avLst/>
          </a:prstGeom>
          <a:solidFill>
            <a:srgbClr val="FCE1D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234" name="Google Shape;234;p5"/>
          <p:cNvSpPr txBox="1"/>
          <p:nvPr/>
        </p:nvSpPr>
        <p:spPr>
          <a:xfrm>
            <a:off x="2969125" y="985138"/>
            <a:ext cx="178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Graduate retention</a:t>
            </a:r>
            <a:endParaRPr b="0" i="0" sz="1400" u="none" cap="none" strike="noStrike">
              <a:solidFill>
                <a:srgbClr val="000000"/>
              </a:solidFill>
              <a:latin typeface="Arial"/>
              <a:ea typeface="Arial"/>
              <a:cs typeface="Arial"/>
              <a:sym typeface="Arial"/>
            </a:endParaRPr>
          </a:p>
        </p:txBody>
      </p:sp>
      <p:sp>
        <p:nvSpPr>
          <p:cNvPr id="235" name="Google Shape;235;p5"/>
          <p:cNvSpPr txBox="1"/>
          <p:nvPr/>
        </p:nvSpPr>
        <p:spPr>
          <a:xfrm>
            <a:off x="3769050" y="1559038"/>
            <a:ext cx="16059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000" u="none" cap="none" strike="noStrike">
                <a:solidFill>
                  <a:srgbClr val="000000"/>
                </a:solidFill>
                <a:latin typeface="Arial"/>
                <a:ea typeface="Arial"/>
                <a:cs typeface="Arial"/>
                <a:sym typeface="Arial"/>
              </a:rPr>
              <a:t>Graduates leave upskilled with a deep understanding of the company.</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236" name="Google Shape;236;p5"/>
          <p:cNvSpPr txBox="1"/>
          <p:nvPr/>
        </p:nvSpPr>
        <p:spPr>
          <a:xfrm>
            <a:off x="3754025" y="2672688"/>
            <a:ext cx="1477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GB" sz="1000" u="none" cap="none" strike="noStrike">
                <a:solidFill>
                  <a:srgbClr val="000000"/>
                </a:solidFill>
                <a:latin typeface="Arial"/>
                <a:ea typeface="Arial"/>
                <a:cs typeface="Arial"/>
                <a:sym typeface="Arial"/>
              </a:rPr>
              <a:t>It attracts diverse high performing graduates</a:t>
            </a:r>
            <a:endParaRPr b="0" i="0" sz="1000" u="none" cap="none" strike="noStrike">
              <a:solidFill>
                <a:srgbClr val="000000"/>
              </a:solidFill>
              <a:latin typeface="Arial"/>
              <a:ea typeface="Arial"/>
              <a:cs typeface="Arial"/>
              <a:sym typeface="Arial"/>
            </a:endParaRPr>
          </a:p>
        </p:txBody>
      </p:sp>
      <p:sp>
        <p:nvSpPr>
          <p:cNvPr id="237" name="Google Shape;237;p5"/>
          <p:cNvSpPr txBox="1"/>
          <p:nvPr/>
        </p:nvSpPr>
        <p:spPr>
          <a:xfrm>
            <a:off x="3220750" y="3453663"/>
            <a:ext cx="204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Distinguishing from the other Big 4</a:t>
            </a:r>
            <a:endParaRPr b="0" i="0" sz="1400" u="none" cap="none" strike="noStrike">
              <a:solidFill>
                <a:srgbClr val="000000"/>
              </a:solidFill>
              <a:latin typeface="Arial"/>
              <a:ea typeface="Arial"/>
              <a:cs typeface="Arial"/>
              <a:sym typeface="Arial"/>
            </a:endParaRPr>
          </a:p>
        </p:txBody>
      </p:sp>
      <p:sp>
        <p:nvSpPr>
          <p:cNvPr id="238" name="Google Shape;238;p5"/>
          <p:cNvSpPr txBox="1"/>
          <p:nvPr/>
        </p:nvSpPr>
        <p:spPr>
          <a:xfrm>
            <a:off x="2967475" y="228625"/>
            <a:ext cx="2339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Creating positive social change</a:t>
            </a:r>
            <a:endParaRPr b="0" i="0" sz="1400" u="none" cap="none" strike="noStrike">
              <a:solidFill>
                <a:srgbClr val="000000"/>
              </a:solidFill>
              <a:latin typeface="Arial"/>
              <a:ea typeface="Arial"/>
              <a:cs typeface="Arial"/>
              <a:sym typeface="Arial"/>
            </a:endParaRPr>
          </a:p>
        </p:txBody>
      </p:sp>
      <p:sp>
        <p:nvSpPr>
          <p:cNvPr id="239" name="Google Shape;239;p5"/>
          <p:cNvSpPr txBox="1"/>
          <p:nvPr/>
        </p:nvSpPr>
        <p:spPr>
          <a:xfrm>
            <a:off x="2543075" y="4159775"/>
            <a:ext cx="280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Contributing to the positive work culture</a:t>
            </a:r>
            <a:endParaRPr b="0" i="0" sz="1400" u="none" cap="none" strike="noStrike">
              <a:solidFill>
                <a:srgbClr val="000000"/>
              </a:solidFill>
              <a:latin typeface="Arial"/>
              <a:ea typeface="Arial"/>
              <a:cs typeface="Arial"/>
              <a:sym typeface="Arial"/>
            </a:endParaRPr>
          </a:p>
        </p:txBody>
      </p:sp>
      <p:sp>
        <p:nvSpPr>
          <p:cNvPr id="240" name="Google Shape;240;p5"/>
          <p:cNvSpPr txBox="1"/>
          <p:nvPr/>
        </p:nvSpPr>
        <p:spPr>
          <a:xfrm>
            <a:off x="5374950" y="2764950"/>
            <a:ext cx="966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Adapting to change</a:t>
            </a:r>
            <a:endParaRPr b="0" i="0" sz="1400" u="none" cap="none" strike="noStrike">
              <a:solidFill>
                <a:srgbClr val="000000"/>
              </a:solidFill>
              <a:latin typeface="Arial"/>
              <a:ea typeface="Arial"/>
              <a:cs typeface="Arial"/>
              <a:sym typeface="Arial"/>
            </a:endParaRPr>
          </a:p>
        </p:txBody>
      </p:sp>
      <p:sp>
        <p:nvSpPr>
          <p:cNvPr id="241" name="Google Shape;241;p5"/>
          <p:cNvSpPr txBox="1"/>
          <p:nvPr/>
        </p:nvSpPr>
        <p:spPr>
          <a:xfrm>
            <a:off x="2228575" y="2194200"/>
            <a:ext cx="966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Satisfied clients</a:t>
            </a:r>
            <a:endParaRPr b="0" i="0" sz="1400" u="none" cap="none" strike="noStrike">
              <a:solidFill>
                <a:srgbClr val="000000"/>
              </a:solidFill>
              <a:latin typeface="Arial"/>
              <a:ea typeface="Arial"/>
              <a:cs typeface="Arial"/>
              <a:sym typeface="Arial"/>
            </a:endParaRPr>
          </a:p>
        </p:txBody>
      </p:sp>
      <p:sp>
        <p:nvSpPr>
          <p:cNvPr id="242" name="Google Shape;242;p5"/>
          <p:cNvSpPr txBox="1"/>
          <p:nvPr/>
        </p:nvSpPr>
        <p:spPr>
          <a:xfrm>
            <a:off x="622975" y="-295650"/>
            <a:ext cx="608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txBox="1"/>
          <p:nvPr/>
        </p:nvSpPr>
        <p:spPr>
          <a:xfrm>
            <a:off x="302550" y="139650"/>
            <a:ext cx="16059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GB" sz="3900" u="none" cap="none" strike="noStrike">
                <a:solidFill>
                  <a:srgbClr val="1155CC"/>
                </a:solidFill>
                <a:latin typeface="Lora"/>
                <a:ea typeface="Lora"/>
                <a:cs typeface="Lora"/>
                <a:sym typeface="Lora"/>
              </a:rPr>
              <a:t>Focus Map</a:t>
            </a:r>
            <a:endParaRPr b="1" i="0" sz="3900" u="none" cap="none" strike="noStrike">
              <a:solidFill>
                <a:srgbClr val="1155CC"/>
              </a:solidFill>
              <a:latin typeface="Lora"/>
              <a:ea typeface="Lora"/>
              <a:cs typeface="Lora"/>
              <a:sym typeface="Lora"/>
            </a:endParaRPr>
          </a:p>
        </p:txBody>
      </p:sp>
      <p:sp>
        <p:nvSpPr>
          <p:cNvPr id="244" name="Google Shape;244;p5"/>
          <p:cNvSpPr txBox="1"/>
          <p:nvPr/>
        </p:nvSpPr>
        <p:spPr>
          <a:xfrm>
            <a:off x="6345425" y="1149025"/>
            <a:ext cx="710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UN SDGs</a:t>
            </a:r>
            <a:endParaRPr b="0" i="0" sz="1400" u="none" cap="none" strike="noStrike">
              <a:solidFill>
                <a:srgbClr val="000000"/>
              </a:solidFill>
              <a:latin typeface="Arial"/>
              <a:ea typeface="Arial"/>
              <a:cs typeface="Arial"/>
              <a:sym typeface="Arial"/>
            </a:endParaRPr>
          </a:p>
        </p:txBody>
      </p:sp>
      <p:sp>
        <p:nvSpPr>
          <p:cNvPr id="245" name="Google Shape;245;p5"/>
          <p:cNvSpPr txBox="1"/>
          <p:nvPr/>
        </p:nvSpPr>
        <p:spPr>
          <a:xfrm>
            <a:off x="6171175" y="3064475"/>
            <a:ext cx="1209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Alignment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company values</a:t>
            </a:r>
            <a:endParaRPr b="0" i="0" sz="1400" u="none" cap="none" strike="noStrike">
              <a:solidFill>
                <a:srgbClr val="000000"/>
              </a:solidFill>
              <a:latin typeface="Arial"/>
              <a:ea typeface="Arial"/>
              <a:cs typeface="Arial"/>
              <a:sym typeface="Arial"/>
            </a:endParaRPr>
          </a:p>
        </p:txBody>
      </p:sp>
      <p:sp>
        <p:nvSpPr>
          <p:cNvPr id="246" name="Google Shape;246;p5"/>
          <p:cNvSpPr txBox="1"/>
          <p:nvPr/>
        </p:nvSpPr>
        <p:spPr>
          <a:xfrm>
            <a:off x="6947750" y="-327325"/>
            <a:ext cx="608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txBox="1"/>
          <p:nvPr/>
        </p:nvSpPr>
        <p:spPr>
          <a:xfrm>
            <a:off x="5231825" y="1229113"/>
            <a:ext cx="96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Returns on program</a:t>
            </a:r>
            <a:endParaRPr b="0" i="0" sz="1400" u="none" cap="none" strike="noStrike">
              <a:solidFill>
                <a:srgbClr val="000000"/>
              </a:solidFill>
              <a:latin typeface="Arial"/>
              <a:ea typeface="Arial"/>
              <a:cs typeface="Arial"/>
              <a:sym typeface="Arial"/>
            </a:endParaRPr>
          </a:p>
        </p:txBody>
      </p:sp>
      <p:sp>
        <p:nvSpPr>
          <p:cNvPr id="248" name="Google Shape;248;p5"/>
          <p:cNvSpPr txBox="1"/>
          <p:nvPr/>
        </p:nvSpPr>
        <p:spPr>
          <a:xfrm>
            <a:off x="3436375" y="2426250"/>
            <a:ext cx="850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Feasibility</a:t>
            </a:r>
            <a:endParaRPr b="0" i="0" sz="1000" u="none" cap="none" strike="noStrike">
              <a:solidFill>
                <a:srgbClr val="000000"/>
              </a:solidFill>
              <a:latin typeface="Arial"/>
              <a:ea typeface="Arial"/>
              <a:cs typeface="Arial"/>
              <a:sym typeface="Arial"/>
            </a:endParaRPr>
          </a:p>
        </p:txBody>
      </p:sp>
      <p:sp>
        <p:nvSpPr>
          <p:cNvPr id="249" name="Google Shape;249;p5"/>
          <p:cNvSpPr txBox="1"/>
          <p:nvPr/>
        </p:nvSpPr>
        <p:spPr>
          <a:xfrm>
            <a:off x="1451125" y="2287788"/>
            <a:ext cx="12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Team Building</a:t>
            </a:r>
            <a:endParaRPr b="0" i="0" sz="1400" u="none" cap="none" strike="noStrike">
              <a:solidFill>
                <a:srgbClr val="000000"/>
              </a:solidFill>
              <a:latin typeface="Arial"/>
              <a:ea typeface="Arial"/>
              <a:cs typeface="Arial"/>
              <a:sym typeface="Arial"/>
            </a:endParaRPr>
          </a:p>
        </p:txBody>
      </p:sp>
      <p:sp>
        <p:nvSpPr>
          <p:cNvPr id="250" name="Google Shape;250;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
          <p:cNvSpPr txBox="1"/>
          <p:nvPr>
            <p:ph type="title"/>
          </p:nvPr>
        </p:nvSpPr>
        <p:spPr>
          <a:xfrm>
            <a:off x="490250" y="488250"/>
            <a:ext cx="65820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lang="en-GB">
                <a:latin typeface="Lora"/>
                <a:ea typeface="Lora"/>
                <a:cs typeface="Lora"/>
                <a:sym typeface="Lora"/>
              </a:rPr>
              <a:t>Problem Diagram</a:t>
            </a:r>
            <a:endParaRPr>
              <a:latin typeface="Lora"/>
              <a:ea typeface="Lora"/>
              <a:cs typeface="Lora"/>
              <a:sym typeface="Lora"/>
            </a:endParaRPr>
          </a:p>
        </p:txBody>
      </p:sp>
      <p:sp>
        <p:nvSpPr>
          <p:cNvPr id="256" name="Google Shape;256;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7"/>
          <p:cNvSpPr/>
          <p:nvPr/>
        </p:nvSpPr>
        <p:spPr>
          <a:xfrm>
            <a:off x="3001200" y="2187000"/>
            <a:ext cx="3141600" cy="769500"/>
          </a:xfrm>
          <a:prstGeom prst="rect">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Clr>
                <a:srgbClr val="FFFFFF"/>
              </a:buClr>
              <a:buSzPts val="1100"/>
              <a:buFont typeface="Arial"/>
              <a:buNone/>
            </a:pPr>
            <a:r>
              <a:rPr b="1" i="0" lang="en-GB" sz="1100" u="none" cap="none" strike="noStrike">
                <a:solidFill>
                  <a:srgbClr val="000000"/>
                </a:solidFill>
                <a:latin typeface="Arial"/>
                <a:ea typeface="Arial"/>
                <a:cs typeface="Arial"/>
                <a:sym typeface="Arial"/>
              </a:rPr>
              <a:t>What would the perfect first three months of a graduate program look like at a multidisciplinary professional organisation?</a:t>
            </a:r>
            <a:endParaRPr b="1" i="0" sz="1100" u="none" cap="none" strike="noStrike">
              <a:solidFill>
                <a:srgbClr val="000000"/>
              </a:solidFill>
              <a:latin typeface="Arial"/>
              <a:ea typeface="Arial"/>
              <a:cs typeface="Arial"/>
              <a:sym typeface="Arial"/>
            </a:endParaRPr>
          </a:p>
        </p:txBody>
      </p:sp>
      <p:sp>
        <p:nvSpPr>
          <p:cNvPr id="262" name="Google Shape;262;p7"/>
          <p:cNvSpPr/>
          <p:nvPr/>
        </p:nvSpPr>
        <p:spPr>
          <a:xfrm>
            <a:off x="886150" y="1529875"/>
            <a:ext cx="1875600" cy="577500"/>
          </a:xfrm>
          <a:prstGeom prst="ellipse">
            <a:avLst/>
          </a:prstGeom>
          <a:solidFill>
            <a:srgbClr val="E9C96A"/>
          </a:solidFill>
          <a:ln cap="flat" cmpd="sng" w="19050">
            <a:solidFill>
              <a:srgbClr val="3747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Stakeholders</a:t>
            </a:r>
            <a:endParaRPr b="1" i="0" sz="1400" u="sng" cap="none" strike="noStrike">
              <a:solidFill>
                <a:srgbClr val="000000"/>
              </a:solidFill>
              <a:latin typeface="Arial"/>
              <a:ea typeface="Arial"/>
              <a:cs typeface="Arial"/>
              <a:sym typeface="Arial"/>
            </a:endParaRPr>
          </a:p>
        </p:txBody>
      </p:sp>
      <p:cxnSp>
        <p:nvCxnSpPr>
          <p:cNvPr id="263" name="Google Shape;263;p7"/>
          <p:cNvCxnSpPr>
            <a:stCxn id="262" idx="6"/>
            <a:endCxn id="261" idx="1"/>
          </p:cNvCxnSpPr>
          <p:nvPr/>
        </p:nvCxnSpPr>
        <p:spPr>
          <a:xfrm>
            <a:off x="2761750" y="1818625"/>
            <a:ext cx="239400" cy="753000"/>
          </a:xfrm>
          <a:prstGeom prst="straightConnector1">
            <a:avLst/>
          </a:prstGeom>
          <a:noFill/>
          <a:ln cap="flat" cmpd="sng" w="19050">
            <a:solidFill>
              <a:schemeClr val="dk2"/>
            </a:solidFill>
            <a:prstDash val="solid"/>
            <a:round/>
            <a:headEnd len="sm" w="sm" type="none"/>
            <a:tailEnd len="sm" w="sm" type="none"/>
          </a:ln>
        </p:spPr>
      </p:cxnSp>
      <p:sp>
        <p:nvSpPr>
          <p:cNvPr id="264" name="Google Shape;264;p7"/>
          <p:cNvSpPr txBox="1"/>
          <p:nvPr/>
        </p:nvSpPr>
        <p:spPr>
          <a:xfrm>
            <a:off x="3020675" y="210875"/>
            <a:ext cx="1258500" cy="892800"/>
          </a:xfrm>
          <a:prstGeom prst="rect">
            <a:avLst/>
          </a:prstGeom>
          <a:solidFill>
            <a:srgbClr val="F3EF8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Clients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Arial"/>
                <a:ea typeface="Arial"/>
                <a:cs typeface="Arial"/>
                <a:sym typeface="Arial"/>
              </a:rPr>
              <a:t>-</a:t>
            </a:r>
            <a:r>
              <a:rPr b="0" i="0" lang="en-GB" sz="800" u="none" cap="none" strike="noStrike">
                <a:solidFill>
                  <a:srgbClr val="000000"/>
                </a:solidFill>
                <a:latin typeface="Arial"/>
                <a:ea typeface="Arial"/>
                <a:cs typeface="Arial"/>
                <a:sym typeface="Arial"/>
              </a:rPr>
              <a:t>Employees are skilled and leave the clients with a positive view of KPMG</a:t>
            </a:r>
            <a:endParaRPr b="0" i="0" sz="800" u="none" cap="none" strike="noStrike">
              <a:solidFill>
                <a:srgbClr val="000000"/>
              </a:solidFill>
              <a:latin typeface="Arial"/>
              <a:ea typeface="Arial"/>
              <a:cs typeface="Arial"/>
              <a:sym typeface="Arial"/>
            </a:endParaRPr>
          </a:p>
        </p:txBody>
      </p:sp>
      <p:sp>
        <p:nvSpPr>
          <p:cNvPr id="265" name="Google Shape;265;p7"/>
          <p:cNvSpPr txBox="1"/>
          <p:nvPr/>
        </p:nvSpPr>
        <p:spPr>
          <a:xfrm>
            <a:off x="1469375" y="0"/>
            <a:ext cx="1258500" cy="10158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Government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-KPMG works with the government, so having underskilled grads may result in important errors</a:t>
            </a:r>
            <a:endParaRPr b="0" i="0" sz="800" u="none" cap="none" strike="noStrike">
              <a:solidFill>
                <a:srgbClr val="000000"/>
              </a:solidFill>
              <a:latin typeface="Arial"/>
              <a:ea typeface="Arial"/>
              <a:cs typeface="Arial"/>
              <a:sym typeface="Arial"/>
            </a:endParaRPr>
          </a:p>
        </p:txBody>
      </p:sp>
      <p:cxnSp>
        <p:nvCxnSpPr>
          <p:cNvPr id="266" name="Google Shape;266;p7"/>
          <p:cNvCxnSpPr>
            <a:stCxn id="265" idx="2"/>
            <a:endCxn id="262" idx="7"/>
          </p:cNvCxnSpPr>
          <p:nvPr/>
        </p:nvCxnSpPr>
        <p:spPr>
          <a:xfrm>
            <a:off x="2098625" y="1015800"/>
            <a:ext cx="388500" cy="598500"/>
          </a:xfrm>
          <a:prstGeom prst="straightConnector1">
            <a:avLst/>
          </a:prstGeom>
          <a:noFill/>
          <a:ln cap="flat" cmpd="sng" w="9525">
            <a:solidFill>
              <a:schemeClr val="dk2"/>
            </a:solidFill>
            <a:prstDash val="solid"/>
            <a:round/>
            <a:headEnd len="sm" w="sm" type="none"/>
            <a:tailEnd len="sm" w="sm" type="none"/>
          </a:ln>
        </p:spPr>
      </p:cxnSp>
      <p:sp>
        <p:nvSpPr>
          <p:cNvPr id="267" name="Google Shape;267;p7"/>
          <p:cNvSpPr txBox="1"/>
          <p:nvPr/>
        </p:nvSpPr>
        <p:spPr>
          <a:xfrm>
            <a:off x="81350" y="469550"/>
            <a:ext cx="1249500" cy="892800"/>
          </a:xfrm>
          <a:prstGeom prst="rect">
            <a:avLst/>
          </a:prstGeom>
          <a:solidFill>
            <a:srgbClr val="F4EA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Competitors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-Have competing grad programs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-Grads may be poached by other firms</a:t>
            </a:r>
            <a:endParaRPr b="0" i="0" sz="800" u="none" cap="none" strike="noStrike">
              <a:solidFill>
                <a:srgbClr val="000000"/>
              </a:solidFill>
              <a:latin typeface="Arial"/>
              <a:ea typeface="Arial"/>
              <a:cs typeface="Arial"/>
              <a:sym typeface="Arial"/>
            </a:endParaRPr>
          </a:p>
        </p:txBody>
      </p:sp>
      <p:sp>
        <p:nvSpPr>
          <p:cNvPr id="268" name="Google Shape;268;p7"/>
          <p:cNvSpPr txBox="1"/>
          <p:nvPr/>
        </p:nvSpPr>
        <p:spPr>
          <a:xfrm>
            <a:off x="45500" y="2256463"/>
            <a:ext cx="1321200" cy="892800"/>
          </a:xfrm>
          <a:prstGeom prst="rect">
            <a:avLst/>
          </a:prstGeom>
          <a:solidFill>
            <a:srgbClr val="FDECB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Universities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-Pool of future graduates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-Place of advertising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-Uni’s can facilitate internships</a:t>
            </a:r>
            <a:endParaRPr b="0" i="0" sz="800" u="none" cap="none" strike="noStrike">
              <a:solidFill>
                <a:srgbClr val="000000"/>
              </a:solidFill>
              <a:latin typeface="Arial"/>
              <a:ea typeface="Arial"/>
              <a:cs typeface="Arial"/>
              <a:sym typeface="Arial"/>
            </a:endParaRPr>
          </a:p>
        </p:txBody>
      </p:sp>
      <p:cxnSp>
        <p:nvCxnSpPr>
          <p:cNvPr id="269" name="Google Shape;269;p7"/>
          <p:cNvCxnSpPr>
            <a:stCxn id="262" idx="2"/>
            <a:endCxn id="268" idx="0"/>
          </p:cNvCxnSpPr>
          <p:nvPr/>
        </p:nvCxnSpPr>
        <p:spPr>
          <a:xfrm flipH="1">
            <a:off x="706150" y="1818625"/>
            <a:ext cx="180000" cy="437700"/>
          </a:xfrm>
          <a:prstGeom prst="straightConnector1">
            <a:avLst/>
          </a:prstGeom>
          <a:noFill/>
          <a:ln cap="flat" cmpd="sng" w="9525">
            <a:solidFill>
              <a:schemeClr val="dk2"/>
            </a:solidFill>
            <a:prstDash val="solid"/>
            <a:round/>
            <a:headEnd len="sm" w="sm" type="none"/>
            <a:tailEnd len="sm" w="sm" type="none"/>
          </a:ln>
        </p:spPr>
      </p:cxnSp>
      <p:cxnSp>
        <p:nvCxnSpPr>
          <p:cNvPr id="270" name="Google Shape;270;p7"/>
          <p:cNvCxnSpPr>
            <a:stCxn id="267" idx="2"/>
            <a:endCxn id="262" idx="0"/>
          </p:cNvCxnSpPr>
          <p:nvPr/>
        </p:nvCxnSpPr>
        <p:spPr>
          <a:xfrm flipH="1" rot="-5400000">
            <a:off x="1181300" y="887150"/>
            <a:ext cx="167400" cy="1117800"/>
          </a:xfrm>
          <a:prstGeom prst="curvedConnector3">
            <a:avLst>
              <a:gd fmla="val 50037" name="adj1"/>
            </a:avLst>
          </a:prstGeom>
          <a:noFill/>
          <a:ln cap="flat" cmpd="sng" w="9525">
            <a:solidFill>
              <a:schemeClr val="dk2"/>
            </a:solidFill>
            <a:prstDash val="solid"/>
            <a:round/>
            <a:headEnd len="sm" w="sm" type="none"/>
            <a:tailEnd len="sm" w="sm" type="none"/>
          </a:ln>
        </p:spPr>
      </p:cxnSp>
      <p:cxnSp>
        <p:nvCxnSpPr>
          <p:cNvPr id="271" name="Google Shape;271;p7"/>
          <p:cNvCxnSpPr>
            <a:stCxn id="264" idx="2"/>
            <a:endCxn id="262" idx="7"/>
          </p:cNvCxnSpPr>
          <p:nvPr/>
        </p:nvCxnSpPr>
        <p:spPr>
          <a:xfrm rot="5400000">
            <a:off x="2813075" y="777725"/>
            <a:ext cx="510900" cy="1162800"/>
          </a:xfrm>
          <a:prstGeom prst="curvedConnector3">
            <a:avLst>
              <a:gd fmla="val 41711" name="adj1"/>
            </a:avLst>
          </a:prstGeom>
          <a:noFill/>
          <a:ln cap="flat" cmpd="sng" w="9525">
            <a:solidFill>
              <a:schemeClr val="dk2"/>
            </a:solidFill>
            <a:prstDash val="solid"/>
            <a:round/>
            <a:headEnd len="sm" w="sm" type="none"/>
            <a:tailEnd len="sm" w="sm" type="none"/>
          </a:ln>
        </p:spPr>
      </p:cxnSp>
      <p:sp>
        <p:nvSpPr>
          <p:cNvPr id="272" name="Google Shape;272;p7"/>
          <p:cNvSpPr/>
          <p:nvPr/>
        </p:nvSpPr>
        <p:spPr>
          <a:xfrm>
            <a:off x="1676350" y="2786075"/>
            <a:ext cx="1015200" cy="1002600"/>
          </a:xfrm>
          <a:prstGeom prst="rect">
            <a:avLst/>
          </a:prstGeom>
          <a:solidFill>
            <a:srgbClr val="F8E69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Investors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 A ‘Perfect Grad Program’ would increase the value of the company, and vice versa</a:t>
            </a:r>
            <a:endParaRPr b="0" i="0" sz="800" u="none" cap="none" strike="noStrike">
              <a:solidFill>
                <a:srgbClr val="000000"/>
              </a:solidFill>
              <a:latin typeface="Arial"/>
              <a:ea typeface="Arial"/>
              <a:cs typeface="Arial"/>
              <a:sym typeface="Arial"/>
            </a:endParaRPr>
          </a:p>
        </p:txBody>
      </p:sp>
      <p:cxnSp>
        <p:nvCxnSpPr>
          <p:cNvPr id="273" name="Google Shape;273;p7"/>
          <p:cNvCxnSpPr>
            <a:stCxn id="262" idx="4"/>
            <a:endCxn id="272" idx="0"/>
          </p:cNvCxnSpPr>
          <p:nvPr/>
        </p:nvCxnSpPr>
        <p:spPr>
          <a:xfrm>
            <a:off x="1823950" y="2107375"/>
            <a:ext cx="360000" cy="678600"/>
          </a:xfrm>
          <a:prstGeom prst="straightConnector1">
            <a:avLst/>
          </a:prstGeom>
          <a:noFill/>
          <a:ln cap="flat" cmpd="sng" w="9525">
            <a:solidFill>
              <a:schemeClr val="dk2"/>
            </a:solidFill>
            <a:prstDash val="solid"/>
            <a:round/>
            <a:headEnd len="sm" w="sm" type="none"/>
            <a:tailEnd len="sm" w="sm" type="none"/>
          </a:ln>
        </p:spPr>
      </p:cxnSp>
      <p:sp>
        <p:nvSpPr>
          <p:cNvPr id="274" name="Google Shape;274;p7"/>
          <p:cNvSpPr txBox="1"/>
          <p:nvPr/>
        </p:nvSpPr>
        <p:spPr>
          <a:xfrm>
            <a:off x="2349738" y="3953175"/>
            <a:ext cx="1418100" cy="1015800"/>
          </a:xfrm>
          <a:prstGeom prst="rect">
            <a:avLst/>
          </a:prstGeom>
          <a:solidFill>
            <a:srgbClr val="FCE5C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KPMG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 poor graduate program will create underskilled employees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-Harm reputation</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-Harm client relations</a:t>
            </a:r>
            <a:endParaRPr b="0" i="0" sz="800" u="none" cap="none" strike="noStrike">
              <a:solidFill>
                <a:srgbClr val="000000"/>
              </a:solidFill>
              <a:latin typeface="Arial"/>
              <a:ea typeface="Arial"/>
              <a:cs typeface="Arial"/>
              <a:sym typeface="Arial"/>
            </a:endParaRPr>
          </a:p>
        </p:txBody>
      </p:sp>
      <p:cxnSp>
        <p:nvCxnSpPr>
          <p:cNvPr id="275" name="Google Shape;275;p7"/>
          <p:cNvCxnSpPr>
            <a:stCxn id="262" idx="5"/>
            <a:endCxn id="274" idx="0"/>
          </p:cNvCxnSpPr>
          <p:nvPr/>
        </p:nvCxnSpPr>
        <p:spPr>
          <a:xfrm flipH="1" rot="-5400000">
            <a:off x="1807725" y="2702152"/>
            <a:ext cx="1930500" cy="571800"/>
          </a:xfrm>
          <a:prstGeom prst="curvedConnector3">
            <a:avLst>
              <a:gd fmla="val 32625" name="adj1"/>
            </a:avLst>
          </a:prstGeom>
          <a:noFill/>
          <a:ln cap="flat" cmpd="sng" w="9525">
            <a:solidFill>
              <a:schemeClr val="dk2"/>
            </a:solidFill>
            <a:prstDash val="solid"/>
            <a:round/>
            <a:headEnd len="sm" w="sm" type="none"/>
            <a:tailEnd len="sm" w="sm" type="none"/>
          </a:ln>
        </p:spPr>
      </p:cxnSp>
      <p:sp>
        <p:nvSpPr>
          <p:cNvPr id="276" name="Google Shape;276;p7"/>
          <p:cNvSpPr/>
          <p:nvPr/>
        </p:nvSpPr>
        <p:spPr>
          <a:xfrm>
            <a:off x="3767838" y="3892425"/>
            <a:ext cx="888300" cy="1137300"/>
          </a:xfrm>
          <a:prstGeom prst="wedgeRectCallout">
            <a:avLst>
              <a:gd fmla="val -90537" name="adj1"/>
              <a:gd fmla="val 7006" name="adj2"/>
            </a:avLst>
          </a:prstGeom>
          <a:solidFill>
            <a:srgbClr val="FFF2CC"/>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Currently, the program is performing okay, however it is not attracting high performing graduates</a:t>
            </a:r>
            <a:endParaRPr b="0" i="0" sz="800" u="none" cap="none" strike="noStrike">
              <a:solidFill>
                <a:srgbClr val="000000"/>
              </a:solidFill>
              <a:latin typeface="Arial"/>
              <a:ea typeface="Arial"/>
              <a:cs typeface="Arial"/>
              <a:sym typeface="Arial"/>
            </a:endParaRPr>
          </a:p>
        </p:txBody>
      </p:sp>
      <p:sp>
        <p:nvSpPr>
          <p:cNvPr id="277" name="Google Shape;277;p7"/>
          <p:cNvSpPr txBox="1"/>
          <p:nvPr/>
        </p:nvSpPr>
        <p:spPr>
          <a:xfrm>
            <a:off x="6075" y="3280525"/>
            <a:ext cx="1418100" cy="1647000"/>
          </a:xfrm>
          <a:prstGeom prst="rect">
            <a:avLst/>
          </a:prstGeom>
          <a:solidFill>
            <a:srgbClr val="FACB41">
              <a:alpha val="59215"/>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Graduates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-Grads want a work/life balance</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-Grads want to combat the cost of living crisis</a:t>
            </a:r>
            <a:endParaRPr b="0" i="0" sz="9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-Want professional development</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-Potential for career growth</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278" name="Google Shape;278;p7"/>
          <p:cNvCxnSpPr>
            <a:stCxn id="262" idx="4"/>
          </p:cNvCxnSpPr>
          <p:nvPr/>
        </p:nvCxnSpPr>
        <p:spPr>
          <a:xfrm rot="5400000">
            <a:off x="1006000" y="2524825"/>
            <a:ext cx="1235400" cy="4005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279" name="Google Shape;279;p7"/>
          <p:cNvSpPr/>
          <p:nvPr/>
        </p:nvSpPr>
        <p:spPr>
          <a:xfrm>
            <a:off x="6876075" y="103750"/>
            <a:ext cx="2118000" cy="701700"/>
          </a:xfrm>
          <a:prstGeom prst="ellipse">
            <a:avLst/>
          </a:prstGeom>
          <a:solidFill>
            <a:srgbClr val="A7E3DF"/>
          </a:solidFill>
          <a:ln cap="flat" cmpd="sng" w="19050">
            <a:solidFill>
              <a:srgbClr val="000000"/>
            </a:solidFill>
            <a:prstDash val="solid"/>
            <a:round/>
            <a:headEnd len="sm" w="sm" type="none"/>
            <a:tailEnd len="sm" w="sm" type="none"/>
          </a:ln>
          <a:effectLst>
            <a:outerShdw blurRad="57150" rotWithShape="0" algn="bl" dir="180000" dist="19050">
              <a:srgbClr val="D9EAD3">
                <a:alpha val="7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Outcomes for Graduates </a:t>
            </a:r>
            <a:endParaRPr b="1" i="0" sz="1100" u="sng" cap="none" strike="noStrike">
              <a:solidFill>
                <a:srgbClr val="000000"/>
              </a:solidFill>
              <a:latin typeface="Arial"/>
              <a:ea typeface="Arial"/>
              <a:cs typeface="Arial"/>
              <a:sym typeface="Arial"/>
            </a:endParaRPr>
          </a:p>
        </p:txBody>
      </p:sp>
      <p:sp>
        <p:nvSpPr>
          <p:cNvPr id="280" name="Google Shape;280;p7"/>
          <p:cNvSpPr txBox="1"/>
          <p:nvPr/>
        </p:nvSpPr>
        <p:spPr>
          <a:xfrm>
            <a:off x="4464188" y="76950"/>
            <a:ext cx="1258500" cy="8619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Supportive program</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t>
            </a:r>
            <a:r>
              <a:rPr b="0" i="0" lang="en-GB" sz="800" u="none" cap="none" strike="noStrike">
                <a:solidFill>
                  <a:srgbClr val="000000"/>
                </a:solidFill>
                <a:latin typeface="Arial"/>
                <a:ea typeface="Arial"/>
                <a:cs typeface="Arial"/>
                <a:sym typeface="Arial"/>
              </a:rPr>
              <a:t>Guidance from experienced employees </a:t>
            </a:r>
            <a:endParaRPr b="0" i="0" sz="1400" u="none" cap="none" strike="noStrike">
              <a:solidFill>
                <a:srgbClr val="000000"/>
              </a:solidFill>
              <a:latin typeface="Arial"/>
              <a:ea typeface="Arial"/>
              <a:cs typeface="Arial"/>
              <a:sym typeface="Arial"/>
            </a:endParaRPr>
          </a:p>
        </p:txBody>
      </p:sp>
      <p:sp>
        <p:nvSpPr>
          <p:cNvPr id="281" name="Google Shape;281;p7"/>
          <p:cNvSpPr txBox="1"/>
          <p:nvPr/>
        </p:nvSpPr>
        <p:spPr>
          <a:xfrm>
            <a:off x="3349337" y="1362813"/>
            <a:ext cx="1558500" cy="6156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Work/life balance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2" name="Google Shape;282;p7"/>
          <p:cNvSpPr txBox="1"/>
          <p:nvPr/>
        </p:nvSpPr>
        <p:spPr>
          <a:xfrm>
            <a:off x="6433250" y="1103663"/>
            <a:ext cx="1015200" cy="6465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Confident in their capabilities</a:t>
            </a:r>
            <a:endParaRPr b="1" i="0" sz="1000" u="none" cap="none" strike="noStrike">
              <a:solidFill>
                <a:srgbClr val="000000"/>
              </a:solidFill>
              <a:latin typeface="Arial"/>
              <a:ea typeface="Arial"/>
              <a:cs typeface="Arial"/>
              <a:sym typeface="Arial"/>
            </a:endParaRPr>
          </a:p>
        </p:txBody>
      </p:sp>
      <p:sp>
        <p:nvSpPr>
          <p:cNvPr id="283" name="Google Shape;283;p7"/>
          <p:cNvSpPr txBox="1"/>
          <p:nvPr/>
        </p:nvSpPr>
        <p:spPr>
          <a:xfrm>
            <a:off x="6395826" y="2048400"/>
            <a:ext cx="1321200" cy="7542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Professional development</a:t>
            </a:r>
            <a:r>
              <a:rPr b="0" i="0" lang="en-GB" sz="1400" u="none" cap="none" strike="noStrike">
                <a:solidFill>
                  <a:srgbClr val="000000"/>
                </a:solidFill>
                <a:latin typeface="Arial"/>
                <a:ea typeface="Arial"/>
                <a:cs typeface="Arial"/>
                <a:sym typeface="Arial"/>
              </a:rPr>
              <a:t> </a:t>
            </a:r>
            <a:r>
              <a:rPr b="0" i="0" lang="en-GB" sz="900" u="none" cap="none" strike="noStrike">
                <a:solidFill>
                  <a:srgbClr val="000000"/>
                </a:solidFill>
                <a:latin typeface="Arial"/>
                <a:ea typeface="Arial"/>
                <a:cs typeface="Arial"/>
                <a:sym typeface="Arial"/>
              </a:rPr>
              <a:t>-Upskilled graduates</a:t>
            </a:r>
            <a:endParaRPr b="0" i="0" sz="900" u="none" cap="none" strike="noStrike">
              <a:solidFill>
                <a:srgbClr val="000000"/>
              </a:solidFill>
              <a:latin typeface="Arial"/>
              <a:ea typeface="Arial"/>
              <a:cs typeface="Arial"/>
              <a:sym typeface="Arial"/>
            </a:endParaRPr>
          </a:p>
        </p:txBody>
      </p:sp>
      <p:sp>
        <p:nvSpPr>
          <p:cNvPr id="284" name="Google Shape;284;p7"/>
          <p:cNvSpPr txBox="1"/>
          <p:nvPr/>
        </p:nvSpPr>
        <p:spPr>
          <a:xfrm>
            <a:off x="7907350" y="1387675"/>
            <a:ext cx="1249500" cy="8619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Resume building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-Transferable skills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-Reputable company </a:t>
            </a:r>
            <a:endParaRPr b="0" i="0" sz="800" u="none" cap="none" strike="noStrike">
              <a:solidFill>
                <a:srgbClr val="000000"/>
              </a:solidFill>
              <a:latin typeface="Arial"/>
              <a:ea typeface="Arial"/>
              <a:cs typeface="Arial"/>
              <a:sym typeface="Arial"/>
            </a:endParaRPr>
          </a:p>
        </p:txBody>
      </p:sp>
      <p:sp>
        <p:nvSpPr>
          <p:cNvPr id="285" name="Google Shape;285;p7"/>
          <p:cNvSpPr/>
          <p:nvPr/>
        </p:nvSpPr>
        <p:spPr>
          <a:xfrm>
            <a:off x="4693425" y="3280513"/>
            <a:ext cx="2512200" cy="701700"/>
          </a:xfrm>
          <a:prstGeom prst="ellipse">
            <a:avLst/>
          </a:prstGeom>
          <a:solidFill>
            <a:srgbClr val="B4A7D6"/>
          </a:solidFill>
          <a:ln cap="flat" cmpd="sng" w="19050">
            <a:solidFill>
              <a:srgbClr val="37474F"/>
            </a:solidFill>
            <a:prstDash val="solid"/>
            <a:round/>
            <a:headEnd len="sm" w="sm" type="none"/>
            <a:tailEnd len="sm" w="sm" type="none"/>
          </a:ln>
          <a:effectLst>
            <a:outerShdw blurRad="57150" rotWithShape="0" algn="bl" dir="180000" dist="19050">
              <a:srgbClr val="D9EAD3">
                <a:alpha val="7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Outcomes for KPMG</a:t>
            </a:r>
            <a:endParaRPr b="1" i="0" sz="1400" u="sng" cap="none" strike="noStrike">
              <a:solidFill>
                <a:srgbClr val="000000"/>
              </a:solidFill>
              <a:latin typeface="Arial"/>
              <a:ea typeface="Arial"/>
              <a:cs typeface="Arial"/>
              <a:sym typeface="Arial"/>
            </a:endParaRPr>
          </a:p>
        </p:txBody>
      </p:sp>
      <p:sp>
        <p:nvSpPr>
          <p:cNvPr id="286" name="Google Shape;286;p7"/>
          <p:cNvSpPr txBox="1"/>
          <p:nvPr/>
        </p:nvSpPr>
        <p:spPr>
          <a:xfrm>
            <a:off x="7344675" y="2956500"/>
            <a:ext cx="1649400" cy="1077300"/>
          </a:xfrm>
          <a:prstGeom prst="rect">
            <a:avLst/>
          </a:prstGeom>
          <a:solidFill>
            <a:srgbClr val="EAD1D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Understanding of KPMG business model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-Understand bigger picture to avoid blinkers </a:t>
            </a:r>
            <a:endParaRPr b="0" i="0" sz="800" u="none" cap="none" strike="noStrike">
              <a:solidFill>
                <a:srgbClr val="000000"/>
              </a:solidFill>
              <a:latin typeface="Arial"/>
              <a:ea typeface="Arial"/>
              <a:cs typeface="Arial"/>
              <a:sym typeface="Arial"/>
            </a:endParaRPr>
          </a:p>
        </p:txBody>
      </p:sp>
      <p:sp>
        <p:nvSpPr>
          <p:cNvPr id="287" name="Google Shape;287;p7"/>
          <p:cNvSpPr txBox="1"/>
          <p:nvPr/>
        </p:nvSpPr>
        <p:spPr>
          <a:xfrm>
            <a:off x="4907825" y="4204650"/>
            <a:ext cx="1544700" cy="800400"/>
          </a:xfrm>
          <a:prstGeom prst="rect">
            <a:avLst/>
          </a:prstGeom>
          <a:solidFill>
            <a:srgbClr val="EAD1D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Well-rounded employees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-Experienced in different departments</a:t>
            </a:r>
            <a:endParaRPr b="0" i="0" sz="800" u="none" cap="none" strike="noStrike">
              <a:solidFill>
                <a:srgbClr val="000000"/>
              </a:solidFill>
              <a:latin typeface="Arial"/>
              <a:ea typeface="Arial"/>
              <a:cs typeface="Arial"/>
              <a:sym typeface="Arial"/>
            </a:endParaRPr>
          </a:p>
        </p:txBody>
      </p:sp>
      <p:sp>
        <p:nvSpPr>
          <p:cNvPr id="288" name="Google Shape;288;p7"/>
          <p:cNvSpPr txBox="1"/>
          <p:nvPr/>
        </p:nvSpPr>
        <p:spPr>
          <a:xfrm>
            <a:off x="6837726" y="4306225"/>
            <a:ext cx="1258500" cy="738900"/>
          </a:xfrm>
          <a:prstGeom prst="rect">
            <a:avLst/>
          </a:prstGeom>
          <a:solidFill>
            <a:srgbClr val="D5A6B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Distinction from other ‘Big 4’</a:t>
            </a:r>
            <a:endParaRPr b="1" i="0" sz="600" u="none" cap="none" strike="noStrike">
              <a:solidFill>
                <a:srgbClr val="000000"/>
              </a:solidFill>
              <a:latin typeface="Arial"/>
              <a:ea typeface="Arial"/>
              <a:cs typeface="Arial"/>
              <a:sym typeface="Arial"/>
            </a:endParaRPr>
          </a:p>
        </p:txBody>
      </p:sp>
      <p:cxnSp>
        <p:nvCxnSpPr>
          <p:cNvPr id="289" name="Google Shape;289;p7"/>
          <p:cNvCxnSpPr>
            <a:stCxn id="261" idx="2"/>
            <a:endCxn id="285" idx="1"/>
          </p:cNvCxnSpPr>
          <p:nvPr/>
        </p:nvCxnSpPr>
        <p:spPr>
          <a:xfrm flipH="1" rot="-5400000">
            <a:off x="4603200" y="2925300"/>
            <a:ext cx="426900" cy="489300"/>
          </a:xfrm>
          <a:prstGeom prst="curvedConnector3">
            <a:avLst>
              <a:gd fmla="val 37949" name="adj1"/>
            </a:avLst>
          </a:prstGeom>
          <a:noFill/>
          <a:ln cap="flat" cmpd="sng" w="19050">
            <a:solidFill>
              <a:schemeClr val="dk2"/>
            </a:solidFill>
            <a:prstDash val="solid"/>
            <a:round/>
            <a:headEnd len="sm" w="sm" type="none"/>
            <a:tailEnd len="sm" w="sm" type="none"/>
          </a:ln>
        </p:spPr>
      </p:cxnSp>
      <p:cxnSp>
        <p:nvCxnSpPr>
          <p:cNvPr id="290" name="Google Shape;290;p7"/>
          <p:cNvCxnSpPr>
            <a:stCxn id="286" idx="1"/>
            <a:endCxn id="285" idx="6"/>
          </p:cNvCxnSpPr>
          <p:nvPr/>
        </p:nvCxnSpPr>
        <p:spPr>
          <a:xfrm flipH="1">
            <a:off x="7205775" y="3495150"/>
            <a:ext cx="138900" cy="136200"/>
          </a:xfrm>
          <a:prstGeom prst="straightConnector1">
            <a:avLst/>
          </a:prstGeom>
          <a:noFill/>
          <a:ln cap="flat" cmpd="sng" w="9525">
            <a:solidFill>
              <a:schemeClr val="dk2"/>
            </a:solidFill>
            <a:prstDash val="solid"/>
            <a:round/>
            <a:headEnd len="sm" w="sm" type="none"/>
            <a:tailEnd len="sm" w="sm" type="none"/>
          </a:ln>
        </p:spPr>
      </p:cxnSp>
      <p:cxnSp>
        <p:nvCxnSpPr>
          <p:cNvPr id="291" name="Google Shape;291;p7"/>
          <p:cNvCxnSpPr>
            <a:stCxn id="285" idx="5"/>
            <a:endCxn id="288" idx="0"/>
          </p:cNvCxnSpPr>
          <p:nvPr/>
        </p:nvCxnSpPr>
        <p:spPr>
          <a:xfrm>
            <a:off x="6837722" y="3879451"/>
            <a:ext cx="629400" cy="426900"/>
          </a:xfrm>
          <a:prstGeom prst="straightConnector1">
            <a:avLst/>
          </a:prstGeom>
          <a:noFill/>
          <a:ln cap="flat" cmpd="sng" w="9525">
            <a:solidFill>
              <a:schemeClr val="dk2"/>
            </a:solidFill>
            <a:prstDash val="solid"/>
            <a:round/>
            <a:headEnd len="sm" w="sm" type="none"/>
            <a:tailEnd len="sm" w="sm" type="none"/>
          </a:ln>
        </p:spPr>
      </p:cxnSp>
      <p:cxnSp>
        <p:nvCxnSpPr>
          <p:cNvPr id="292" name="Google Shape;292;p7"/>
          <p:cNvCxnSpPr>
            <a:stCxn id="285" idx="4"/>
            <a:endCxn id="287" idx="0"/>
          </p:cNvCxnSpPr>
          <p:nvPr/>
        </p:nvCxnSpPr>
        <p:spPr>
          <a:xfrm flipH="1">
            <a:off x="5680125" y="3982213"/>
            <a:ext cx="269400" cy="222300"/>
          </a:xfrm>
          <a:prstGeom prst="straightConnector1">
            <a:avLst/>
          </a:prstGeom>
          <a:noFill/>
          <a:ln cap="flat" cmpd="sng" w="9525">
            <a:solidFill>
              <a:schemeClr val="dk2"/>
            </a:solidFill>
            <a:prstDash val="solid"/>
            <a:round/>
            <a:headEnd len="sm" w="sm" type="none"/>
            <a:tailEnd len="sm" w="sm" type="none"/>
          </a:ln>
        </p:spPr>
      </p:cxnSp>
      <p:cxnSp>
        <p:nvCxnSpPr>
          <p:cNvPr id="293" name="Google Shape;293;p7"/>
          <p:cNvCxnSpPr>
            <a:stCxn id="279" idx="5"/>
            <a:endCxn id="284" idx="0"/>
          </p:cNvCxnSpPr>
          <p:nvPr/>
        </p:nvCxnSpPr>
        <p:spPr>
          <a:xfrm flipH="1">
            <a:off x="8532101" y="702688"/>
            <a:ext cx="151800" cy="684900"/>
          </a:xfrm>
          <a:prstGeom prst="straightConnector1">
            <a:avLst/>
          </a:prstGeom>
          <a:noFill/>
          <a:ln cap="flat" cmpd="sng" w="9525">
            <a:solidFill>
              <a:schemeClr val="dk2"/>
            </a:solidFill>
            <a:prstDash val="solid"/>
            <a:round/>
            <a:headEnd len="sm" w="sm" type="none"/>
            <a:tailEnd len="sm" w="sm" type="none"/>
          </a:ln>
        </p:spPr>
      </p:cxnSp>
      <p:cxnSp>
        <p:nvCxnSpPr>
          <p:cNvPr id="294" name="Google Shape;294;p7"/>
          <p:cNvCxnSpPr>
            <a:stCxn id="279" idx="5"/>
            <a:endCxn id="283" idx="0"/>
          </p:cNvCxnSpPr>
          <p:nvPr/>
        </p:nvCxnSpPr>
        <p:spPr>
          <a:xfrm flipH="1">
            <a:off x="7056401" y="702688"/>
            <a:ext cx="1627500" cy="1345800"/>
          </a:xfrm>
          <a:prstGeom prst="straightConnector1">
            <a:avLst/>
          </a:prstGeom>
          <a:noFill/>
          <a:ln cap="flat" cmpd="sng" w="9525">
            <a:solidFill>
              <a:schemeClr val="dk2"/>
            </a:solidFill>
            <a:prstDash val="solid"/>
            <a:round/>
            <a:headEnd len="sm" w="sm" type="none"/>
            <a:tailEnd len="sm" w="sm" type="none"/>
          </a:ln>
        </p:spPr>
      </p:cxnSp>
      <p:cxnSp>
        <p:nvCxnSpPr>
          <p:cNvPr id="295" name="Google Shape;295;p7"/>
          <p:cNvCxnSpPr>
            <a:stCxn id="280" idx="3"/>
            <a:endCxn id="280" idx="3"/>
          </p:cNvCxnSpPr>
          <p:nvPr/>
        </p:nvCxnSpPr>
        <p:spPr>
          <a:xfrm>
            <a:off x="5722688" y="507900"/>
            <a:ext cx="0" cy="0"/>
          </a:xfrm>
          <a:prstGeom prst="straightConnector1">
            <a:avLst/>
          </a:prstGeom>
          <a:noFill/>
          <a:ln cap="flat" cmpd="sng" w="9525">
            <a:solidFill>
              <a:schemeClr val="dk2"/>
            </a:solidFill>
            <a:prstDash val="solid"/>
            <a:round/>
            <a:headEnd len="sm" w="sm" type="none"/>
            <a:tailEnd len="sm" w="sm" type="none"/>
          </a:ln>
        </p:spPr>
      </p:cxnSp>
      <p:cxnSp>
        <p:nvCxnSpPr>
          <p:cNvPr id="296" name="Google Shape;296;p7"/>
          <p:cNvCxnSpPr>
            <a:stCxn id="280" idx="3"/>
            <a:endCxn id="279" idx="2"/>
          </p:cNvCxnSpPr>
          <p:nvPr/>
        </p:nvCxnSpPr>
        <p:spPr>
          <a:xfrm flipH="1" rot="10800000">
            <a:off x="5722688" y="454500"/>
            <a:ext cx="1153500" cy="53400"/>
          </a:xfrm>
          <a:prstGeom prst="straightConnector1">
            <a:avLst/>
          </a:prstGeom>
          <a:noFill/>
          <a:ln cap="flat" cmpd="sng" w="9525">
            <a:solidFill>
              <a:schemeClr val="dk2"/>
            </a:solidFill>
            <a:prstDash val="solid"/>
            <a:round/>
            <a:headEnd len="sm" w="sm" type="none"/>
            <a:tailEnd len="sm" w="sm" type="none"/>
          </a:ln>
        </p:spPr>
      </p:cxnSp>
      <p:cxnSp>
        <p:nvCxnSpPr>
          <p:cNvPr id="297" name="Google Shape;297;p7"/>
          <p:cNvCxnSpPr>
            <a:stCxn id="281" idx="3"/>
            <a:endCxn id="279" idx="2"/>
          </p:cNvCxnSpPr>
          <p:nvPr/>
        </p:nvCxnSpPr>
        <p:spPr>
          <a:xfrm flipH="1" rot="10800000">
            <a:off x="4907837" y="454713"/>
            <a:ext cx="1968300" cy="12159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298" name="Google Shape;298;p7"/>
          <p:cNvCxnSpPr>
            <a:stCxn id="282" idx="0"/>
            <a:endCxn id="279" idx="3"/>
          </p:cNvCxnSpPr>
          <p:nvPr/>
        </p:nvCxnSpPr>
        <p:spPr>
          <a:xfrm flipH="1" rot="10800000">
            <a:off x="6940850" y="702563"/>
            <a:ext cx="245400" cy="401100"/>
          </a:xfrm>
          <a:prstGeom prst="straightConnector1">
            <a:avLst/>
          </a:prstGeom>
          <a:noFill/>
          <a:ln cap="flat" cmpd="sng" w="9525">
            <a:solidFill>
              <a:schemeClr val="dk2"/>
            </a:solidFill>
            <a:prstDash val="solid"/>
            <a:round/>
            <a:headEnd len="sm" w="sm" type="none"/>
            <a:tailEnd len="sm" w="sm" type="none"/>
          </a:ln>
        </p:spPr>
      </p:cxnSp>
      <p:cxnSp>
        <p:nvCxnSpPr>
          <p:cNvPr id="299" name="Google Shape;299;p7"/>
          <p:cNvCxnSpPr>
            <a:stCxn id="261" idx="0"/>
            <a:endCxn id="279" idx="3"/>
          </p:cNvCxnSpPr>
          <p:nvPr/>
        </p:nvCxnSpPr>
        <p:spPr>
          <a:xfrm flipH="1" rot="10800000">
            <a:off x="4572000" y="702600"/>
            <a:ext cx="2614200" cy="1484400"/>
          </a:xfrm>
          <a:prstGeom prst="straightConnector1">
            <a:avLst/>
          </a:prstGeom>
          <a:noFill/>
          <a:ln cap="flat" cmpd="sng" w="19050">
            <a:solidFill>
              <a:srgbClr val="000000"/>
            </a:solidFill>
            <a:prstDash val="solid"/>
            <a:round/>
            <a:headEnd len="sm" w="sm" type="none"/>
            <a:tailEnd len="sm" w="sm" type="none"/>
          </a:ln>
        </p:spPr>
      </p:cxnSp>
      <p:cxnSp>
        <p:nvCxnSpPr>
          <p:cNvPr id="300" name="Google Shape;300;p7"/>
          <p:cNvCxnSpPr>
            <a:stCxn id="283" idx="2"/>
            <a:endCxn id="285" idx="7"/>
          </p:cNvCxnSpPr>
          <p:nvPr/>
        </p:nvCxnSpPr>
        <p:spPr>
          <a:xfrm flipH="1">
            <a:off x="6837726" y="2802600"/>
            <a:ext cx="218700" cy="580800"/>
          </a:xfrm>
          <a:prstGeom prst="straightConnector1">
            <a:avLst/>
          </a:prstGeom>
          <a:noFill/>
          <a:ln cap="flat" cmpd="sng" w="9525">
            <a:solidFill>
              <a:schemeClr val="dk2"/>
            </a:solidFill>
            <a:prstDash val="solid"/>
            <a:round/>
            <a:headEnd len="sm" w="sm" type="none"/>
            <a:tailEnd len="sm" w="sm" type="none"/>
          </a:ln>
        </p:spPr>
      </p:cxnSp>
      <p:sp>
        <p:nvSpPr>
          <p:cNvPr id="301" name="Google Shape;30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9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8"/>
          <p:cNvSpPr/>
          <p:nvPr/>
        </p:nvSpPr>
        <p:spPr>
          <a:xfrm>
            <a:off x="3001200" y="2187000"/>
            <a:ext cx="3141600" cy="769500"/>
          </a:xfrm>
          <a:prstGeom prst="rect">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Clr>
                <a:srgbClr val="FFFFFF"/>
              </a:buClr>
              <a:buSzPts val="1100"/>
              <a:buFont typeface="Arial"/>
              <a:buNone/>
            </a:pPr>
            <a:r>
              <a:rPr b="1" i="0" lang="en-GB" sz="1100" u="none" cap="none" strike="noStrike">
                <a:solidFill>
                  <a:srgbClr val="000000"/>
                </a:solidFill>
                <a:latin typeface="Arial"/>
                <a:ea typeface="Arial"/>
                <a:cs typeface="Arial"/>
                <a:sym typeface="Arial"/>
              </a:rPr>
              <a:t>What would the perfect first three months of a graduate program look like at a multidisciplinary professional organisation?</a:t>
            </a:r>
            <a:endParaRPr b="1" i="0" sz="1100" u="none" cap="none" strike="noStrike">
              <a:solidFill>
                <a:srgbClr val="000000"/>
              </a:solidFill>
              <a:latin typeface="Arial"/>
              <a:ea typeface="Arial"/>
              <a:cs typeface="Arial"/>
              <a:sym typeface="Arial"/>
            </a:endParaRPr>
          </a:p>
        </p:txBody>
      </p:sp>
      <p:sp>
        <p:nvSpPr>
          <p:cNvPr id="307" name="Google Shape;307;p8"/>
          <p:cNvSpPr/>
          <p:nvPr/>
        </p:nvSpPr>
        <p:spPr>
          <a:xfrm>
            <a:off x="886150" y="1529875"/>
            <a:ext cx="1875600" cy="577500"/>
          </a:xfrm>
          <a:prstGeom prst="ellipse">
            <a:avLst/>
          </a:prstGeom>
          <a:solidFill>
            <a:srgbClr val="E9C96A"/>
          </a:solidFill>
          <a:ln cap="flat" cmpd="sng" w="19050">
            <a:solidFill>
              <a:srgbClr val="3747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Stakeholders</a:t>
            </a:r>
            <a:endParaRPr b="1" i="0" sz="1400" u="sng" cap="none" strike="noStrike">
              <a:solidFill>
                <a:srgbClr val="000000"/>
              </a:solidFill>
              <a:latin typeface="Arial"/>
              <a:ea typeface="Arial"/>
              <a:cs typeface="Arial"/>
              <a:sym typeface="Arial"/>
            </a:endParaRPr>
          </a:p>
        </p:txBody>
      </p:sp>
      <p:cxnSp>
        <p:nvCxnSpPr>
          <p:cNvPr id="308" name="Google Shape;308;p8"/>
          <p:cNvCxnSpPr>
            <a:stCxn id="307" idx="6"/>
            <a:endCxn id="306" idx="1"/>
          </p:cNvCxnSpPr>
          <p:nvPr/>
        </p:nvCxnSpPr>
        <p:spPr>
          <a:xfrm>
            <a:off x="2761750" y="1818625"/>
            <a:ext cx="239400" cy="753000"/>
          </a:xfrm>
          <a:prstGeom prst="straightConnector1">
            <a:avLst/>
          </a:prstGeom>
          <a:noFill/>
          <a:ln cap="flat" cmpd="sng" w="19050">
            <a:solidFill>
              <a:schemeClr val="dk2"/>
            </a:solidFill>
            <a:prstDash val="solid"/>
            <a:round/>
            <a:headEnd len="sm" w="sm" type="none"/>
            <a:tailEnd len="sm" w="sm" type="none"/>
          </a:ln>
        </p:spPr>
      </p:cxnSp>
      <p:sp>
        <p:nvSpPr>
          <p:cNvPr id="309" name="Google Shape;309;p8"/>
          <p:cNvSpPr txBox="1"/>
          <p:nvPr/>
        </p:nvSpPr>
        <p:spPr>
          <a:xfrm>
            <a:off x="3020675" y="210875"/>
            <a:ext cx="1258500" cy="892800"/>
          </a:xfrm>
          <a:prstGeom prst="rect">
            <a:avLst/>
          </a:prstGeom>
          <a:solidFill>
            <a:srgbClr val="F3EF8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Clients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Arial"/>
                <a:ea typeface="Arial"/>
                <a:cs typeface="Arial"/>
                <a:sym typeface="Arial"/>
              </a:rPr>
              <a:t>-</a:t>
            </a:r>
            <a:r>
              <a:rPr b="0" i="0" lang="en-GB" sz="800" u="none" cap="none" strike="noStrike">
                <a:solidFill>
                  <a:srgbClr val="000000"/>
                </a:solidFill>
                <a:latin typeface="Arial"/>
                <a:ea typeface="Arial"/>
                <a:cs typeface="Arial"/>
                <a:sym typeface="Arial"/>
              </a:rPr>
              <a:t>Employees are skilled and leave the clients with a positive view of KPMG</a:t>
            </a:r>
            <a:endParaRPr b="0" i="0" sz="800" u="none" cap="none" strike="noStrike">
              <a:solidFill>
                <a:srgbClr val="000000"/>
              </a:solidFill>
              <a:latin typeface="Arial"/>
              <a:ea typeface="Arial"/>
              <a:cs typeface="Arial"/>
              <a:sym typeface="Arial"/>
            </a:endParaRPr>
          </a:p>
        </p:txBody>
      </p:sp>
      <p:sp>
        <p:nvSpPr>
          <p:cNvPr id="310" name="Google Shape;310;p8"/>
          <p:cNvSpPr txBox="1"/>
          <p:nvPr/>
        </p:nvSpPr>
        <p:spPr>
          <a:xfrm>
            <a:off x="1469375" y="0"/>
            <a:ext cx="1258500" cy="10158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Government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-KPMG works with the government, so having underskilled grads may result in important errors</a:t>
            </a:r>
            <a:endParaRPr b="0" i="0" sz="800" u="none" cap="none" strike="noStrike">
              <a:solidFill>
                <a:srgbClr val="000000"/>
              </a:solidFill>
              <a:latin typeface="Arial"/>
              <a:ea typeface="Arial"/>
              <a:cs typeface="Arial"/>
              <a:sym typeface="Arial"/>
            </a:endParaRPr>
          </a:p>
        </p:txBody>
      </p:sp>
      <p:cxnSp>
        <p:nvCxnSpPr>
          <p:cNvPr id="311" name="Google Shape;311;p8"/>
          <p:cNvCxnSpPr>
            <a:stCxn id="310" idx="2"/>
            <a:endCxn id="307" idx="7"/>
          </p:cNvCxnSpPr>
          <p:nvPr/>
        </p:nvCxnSpPr>
        <p:spPr>
          <a:xfrm>
            <a:off x="2098625" y="1015800"/>
            <a:ext cx="388500" cy="598500"/>
          </a:xfrm>
          <a:prstGeom prst="straightConnector1">
            <a:avLst/>
          </a:prstGeom>
          <a:noFill/>
          <a:ln cap="flat" cmpd="sng" w="9525">
            <a:solidFill>
              <a:schemeClr val="dk2"/>
            </a:solidFill>
            <a:prstDash val="solid"/>
            <a:round/>
            <a:headEnd len="sm" w="sm" type="none"/>
            <a:tailEnd len="sm" w="sm" type="none"/>
          </a:ln>
        </p:spPr>
      </p:cxnSp>
      <p:sp>
        <p:nvSpPr>
          <p:cNvPr id="312" name="Google Shape;312;p8"/>
          <p:cNvSpPr txBox="1"/>
          <p:nvPr/>
        </p:nvSpPr>
        <p:spPr>
          <a:xfrm>
            <a:off x="81350" y="469550"/>
            <a:ext cx="1249500" cy="892800"/>
          </a:xfrm>
          <a:prstGeom prst="rect">
            <a:avLst/>
          </a:prstGeom>
          <a:solidFill>
            <a:srgbClr val="F4EA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Competitors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-Have competing grad programs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-Grads may be poached by other firms</a:t>
            </a:r>
            <a:endParaRPr b="0" i="0" sz="800" u="none" cap="none" strike="noStrike">
              <a:solidFill>
                <a:srgbClr val="000000"/>
              </a:solidFill>
              <a:latin typeface="Arial"/>
              <a:ea typeface="Arial"/>
              <a:cs typeface="Arial"/>
              <a:sym typeface="Arial"/>
            </a:endParaRPr>
          </a:p>
        </p:txBody>
      </p:sp>
      <p:sp>
        <p:nvSpPr>
          <p:cNvPr id="313" name="Google Shape;313;p8"/>
          <p:cNvSpPr txBox="1"/>
          <p:nvPr/>
        </p:nvSpPr>
        <p:spPr>
          <a:xfrm>
            <a:off x="45500" y="2256463"/>
            <a:ext cx="1321200" cy="892800"/>
          </a:xfrm>
          <a:prstGeom prst="rect">
            <a:avLst/>
          </a:prstGeom>
          <a:solidFill>
            <a:srgbClr val="FDECB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Universities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-Pool of future graduates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-Place of advertising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-Uni’s can facilitate internships</a:t>
            </a:r>
            <a:endParaRPr b="0" i="0" sz="800" u="none" cap="none" strike="noStrike">
              <a:solidFill>
                <a:srgbClr val="000000"/>
              </a:solidFill>
              <a:latin typeface="Arial"/>
              <a:ea typeface="Arial"/>
              <a:cs typeface="Arial"/>
              <a:sym typeface="Arial"/>
            </a:endParaRPr>
          </a:p>
        </p:txBody>
      </p:sp>
      <p:cxnSp>
        <p:nvCxnSpPr>
          <p:cNvPr id="314" name="Google Shape;314;p8"/>
          <p:cNvCxnSpPr>
            <a:stCxn id="307" idx="2"/>
            <a:endCxn id="313" idx="0"/>
          </p:cNvCxnSpPr>
          <p:nvPr/>
        </p:nvCxnSpPr>
        <p:spPr>
          <a:xfrm flipH="1">
            <a:off x="706150" y="1818625"/>
            <a:ext cx="180000" cy="4377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p8"/>
          <p:cNvCxnSpPr>
            <a:stCxn id="312" idx="2"/>
            <a:endCxn id="307" idx="0"/>
          </p:cNvCxnSpPr>
          <p:nvPr/>
        </p:nvCxnSpPr>
        <p:spPr>
          <a:xfrm flipH="1" rot="-5400000">
            <a:off x="1181300" y="887150"/>
            <a:ext cx="167400" cy="1117800"/>
          </a:xfrm>
          <a:prstGeom prst="curvedConnector3">
            <a:avLst>
              <a:gd fmla="val 50037" name="adj1"/>
            </a:avLst>
          </a:prstGeom>
          <a:noFill/>
          <a:ln cap="flat" cmpd="sng" w="9525">
            <a:solidFill>
              <a:schemeClr val="dk2"/>
            </a:solidFill>
            <a:prstDash val="solid"/>
            <a:round/>
            <a:headEnd len="sm" w="sm" type="none"/>
            <a:tailEnd len="sm" w="sm" type="none"/>
          </a:ln>
        </p:spPr>
      </p:cxnSp>
      <p:cxnSp>
        <p:nvCxnSpPr>
          <p:cNvPr id="316" name="Google Shape;316;p8"/>
          <p:cNvCxnSpPr>
            <a:stCxn id="309" idx="2"/>
            <a:endCxn id="307" idx="7"/>
          </p:cNvCxnSpPr>
          <p:nvPr/>
        </p:nvCxnSpPr>
        <p:spPr>
          <a:xfrm rot="5400000">
            <a:off x="2813075" y="777725"/>
            <a:ext cx="510900" cy="1162800"/>
          </a:xfrm>
          <a:prstGeom prst="curvedConnector3">
            <a:avLst>
              <a:gd fmla="val 41711" name="adj1"/>
            </a:avLst>
          </a:prstGeom>
          <a:noFill/>
          <a:ln cap="flat" cmpd="sng" w="9525">
            <a:solidFill>
              <a:schemeClr val="dk2"/>
            </a:solidFill>
            <a:prstDash val="solid"/>
            <a:round/>
            <a:headEnd len="sm" w="sm" type="none"/>
            <a:tailEnd len="sm" w="sm" type="none"/>
          </a:ln>
        </p:spPr>
      </p:cxnSp>
      <p:sp>
        <p:nvSpPr>
          <p:cNvPr id="317" name="Google Shape;317;p8"/>
          <p:cNvSpPr/>
          <p:nvPr/>
        </p:nvSpPr>
        <p:spPr>
          <a:xfrm>
            <a:off x="1676350" y="2786075"/>
            <a:ext cx="1015200" cy="1002600"/>
          </a:xfrm>
          <a:prstGeom prst="rect">
            <a:avLst/>
          </a:prstGeom>
          <a:solidFill>
            <a:srgbClr val="F8E69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Investors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 A ‘Perfect Grad Program’ would increase the value of the company, and vice versa</a:t>
            </a:r>
            <a:endParaRPr b="0" i="0" sz="800" u="none" cap="none" strike="noStrike">
              <a:solidFill>
                <a:srgbClr val="000000"/>
              </a:solidFill>
              <a:latin typeface="Arial"/>
              <a:ea typeface="Arial"/>
              <a:cs typeface="Arial"/>
              <a:sym typeface="Arial"/>
            </a:endParaRPr>
          </a:p>
        </p:txBody>
      </p:sp>
      <p:cxnSp>
        <p:nvCxnSpPr>
          <p:cNvPr id="318" name="Google Shape;318;p8"/>
          <p:cNvCxnSpPr>
            <a:stCxn id="307" idx="4"/>
            <a:endCxn id="317" idx="0"/>
          </p:cNvCxnSpPr>
          <p:nvPr/>
        </p:nvCxnSpPr>
        <p:spPr>
          <a:xfrm>
            <a:off x="1823950" y="2107375"/>
            <a:ext cx="360000" cy="678600"/>
          </a:xfrm>
          <a:prstGeom prst="straightConnector1">
            <a:avLst/>
          </a:prstGeom>
          <a:noFill/>
          <a:ln cap="flat" cmpd="sng" w="9525">
            <a:solidFill>
              <a:schemeClr val="dk2"/>
            </a:solidFill>
            <a:prstDash val="solid"/>
            <a:round/>
            <a:headEnd len="sm" w="sm" type="none"/>
            <a:tailEnd len="sm" w="sm" type="none"/>
          </a:ln>
        </p:spPr>
      </p:cxnSp>
      <p:sp>
        <p:nvSpPr>
          <p:cNvPr id="319" name="Google Shape;319;p8"/>
          <p:cNvSpPr txBox="1"/>
          <p:nvPr/>
        </p:nvSpPr>
        <p:spPr>
          <a:xfrm>
            <a:off x="2349738" y="3953175"/>
            <a:ext cx="1418100" cy="1015800"/>
          </a:xfrm>
          <a:prstGeom prst="rect">
            <a:avLst/>
          </a:prstGeom>
          <a:solidFill>
            <a:srgbClr val="FCE5C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KPMG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 poor graduate program will create underskilled employees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-Harm reputation</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-Harm client relations</a:t>
            </a:r>
            <a:endParaRPr b="0" i="0" sz="800" u="none" cap="none" strike="noStrike">
              <a:solidFill>
                <a:srgbClr val="000000"/>
              </a:solidFill>
              <a:latin typeface="Arial"/>
              <a:ea typeface="Arial"/>
              <a:cs typeface="Arial"/>
              <a:sym typeface="Arial"/>
            </a:endParaRPr>
          </a:p>
        </p:txBody>
      </p:sp>
      <p:cxnSp>
        <p:nvCxnSpPr>
          <p:cNvPr id="320" name="Google Shape;320;p8"/>
          <p:cNvCxnSpPr>
            <a:stCxn id="307" idx="5"/>
            <a:endCxn id="319" idx="0"/>
          </p:cNvCxnSpPr>
          <p:nvPr/>
        </p:nvCxnSpPr>
        <p:spPr>
          <a:xfrm flipH="1" rot="-5400000">
            <a:off x="1807725" y="2702152"/>
            <a:ext cx="1930500" cy="571800"/>
          </a:xfrm>
          <a:prstGeom prst="curvedConnector3">
            <a:avLst>
              <a:gd fmla="val 32625" name="adj1"/>
            </a:avLst>
          </a:prstGeom>
          <a:noFill/>
          <a:ln cap="flat" cmpd="sng" w="9525">
            <a:solidFill>
              <a:schemeClr val="dk2"/>
            </a:solidFill>
            <a:prstDash val="solid"/>
            <a:round/>
            <a:headEnd len="sm" w="sm" type="none"/>
            <a:tailEnd len="sm" w="sm" type="none"/>
          </a:ln>
        </p:spPr>
      </p:cxnSp>
      <p:sp>
        <p:nvSpPr>
          <p:cNvPr id="321" name="Google Shape;321;p8"/>
          <p:cNvSpPr/>
          <p:nvPr/>
        </p:nvSpPr>
        <p:spPr>
          <a:xfrm>
            <a:off x="3767838" y="3892425"/>
            <a:ext cx="888300" cy="1137300"/>
          </a:xfrm>
          <a:prstGeom prst="wedgeRectCallout">
            <a:avLst>
              <a:gd fmla="val -90537" name="adj1"/>
              <a:gd fmla="val 7006" name="adj2"/>
            </a:avLst>
          </a:prstGeom>
          <a:solidFill>
            <a:srgbClr val="FFF2CC"/>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Currently, the program is performing okay, however it is not attracting high performing graduates</a:t>
            </a:r>
            <a:endParaRPr b="0" i="0" sz="800" u="none" cap="none" strike="noStrike">
              <a:solidFill>
                <a:srgbClr val="000000"/>
              </a:solidFill>
              <a:latin typeface="Arial"/>
              <a:ea typeface="Arial"/>
              <a:cs typeface="Arial"/>
              <a:sym typeface="Arial"/>
            </a:endParaRPr>
          </a:p>
        </p:txBody>
      </p:sp>
      <p:sp>
        <p:nvSpPr>
          <p:cNvPr id="322" name="Google Shape;322;p8"/>
          <p:cNvSpPr txBox="1"/>
          <p:nvPr/>
        </p:nvSpPr>
        <p:spPr>
          <a:xfrm>
            <a:off x="6075" y="3280525"/>
            <a:ext cx="1418100" cy="1647000"/>
          </a:xfrm>
          <a:prstGeom prst="rect">
            <a:avLst/>
          </a:prstGeom>
          <a:solidFill>
            <a:srgbClr val="FACB41">
              <a:alpha val="59215"/>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Graduates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-Grads want a work/life balance</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-Grads want to combat the cost of living crisis</a:t>
            </a:r>
            <a:endParaRPr b="0" i="0" sz="9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-Want professional development</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-Potential for career growth</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323" name="Google Shape;323;p8"/>
          <p:cNvCxnSpPr>
            <a:stCxn id="307" idx="4"/>
          </p:cNvCxnSpPr>
          <p:nvPr/>
        </p:nvCxnSpPr>
        <p:spPr>
          <a:xfrm rot="5400000">
            <a:off x="1006000" y="2524825"/>
            <a:ext cx="1235400" cy="4005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324" name="Google Shape;324;p8"/>
          <p:cNvSpPr/>
          <p:nvPr/>
        </p:nvSpPr>
        <p:spPr>
          <a:xfrm>
            <a:off x="6876075" y="103750"/>
            <a:ext cx="2118000" cy="701700"/>
          </a:xfrm>
          <a:prstGeom prst="ellipse">
            <a:avLst/>
          </a:prstGeom>
          <a:solidFill>
            <a:srgbClr val="A7E3DF"/>
          </a:solidFill>
          <a:ln cap="flat" cmpd="sng" w="19050">
            <a:solidFill>
              <a:srgbClr val="000000"/>
            </a:solidFill>
            <a:prstDash val="solid"/>
            <a:round/>
            <a:headEnd len="sm" w="sm" type="none"/>
            <a:tailEnd len="sm" w="sm" type="none"/>
          </a:ln>
          <a:effectLst>
            <a:outerShdw blurRad="57150" rotWithShape="0" algn="bl" dir="180000" dist="19050">
              <a:srgbClr val="D9EAD3">
                <a:alpha val="7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Outcomes for Graduates </a:t>
            </a:r>
            <a:endParaRPr b="1" i="0" sz="1100" u="sng" cap="none" strike="noStrike">
              <a:solidFill>
                <a:srgbClr val="000000"/>
              </a:solidFill>
              <a:latin typeface="Arial"/>
              <a:ea typeface="Arial"/>
              <a:cs typeface="Arial"/>
              <a:sym typeface="Arial"/>
            </a:endParaRPr>
          </a:p>
        </p:txBody>
      </p:sp>
      <p:sp>
        <p:nvSpPr>
          <p:cNvPr id="325" name="Google Shape;325;p8"/>
          <p:cNvSpPr txBox="1"/>
          <p:nvPr/>
        </p:nvSpPr>
        <p:spPr>
          <a:xfrm>
            <a:off x="4464188" y="76950"/>
            <a:ext cx="1258500" cy="8619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Supportive program</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t>
            </a:r>
            <a:r>
              <a:rPr b="0" i="0" lang="en-GB" sz="800" u="none" cap="none" strike="noStrike">
                <a:solidFill>
                  <a:srgbClr val="000000"/>
                </a:solidFill>
                <a:latin typeface="Arial"/>
                <a:ea typeface="Arial"/>
                <a:cs typeface="Arial"/>
                <a:sym typeface="Arial"/>
              </a:rPr>
              <a:t>Guidance from experienced employees </a:t>
            </a:r>
            <a:endParaRPr b="0" i="0" sz="1400" u="none" cap="none" strike="noStrike">
              <a:solidFill>
                <a:srgbClr val="000000"/>
              </a:solidFill>
              <a:latin typeface="Arial"/>
              <a:ea typeface="Arial"/>
              <a:cs typeface="Arial"/>
              <a:sym typeface="Arial"/>
            </a:endParaRPr>
          </a:p>
        </p:txBody>
      </p:sp>
      <p:sp>
        <p:nvSpPr>
          <p:cNvPr id="326" name="Google Shape;326;p8"/>
          <p:cNvSpPr txBox="1"/>
          <p:nvPr/>
        </p:nvSpPr>
        <p:spPr>
          <a:xfrm>
            <a:off x="3349337" y="1362813"/>
            <a:ext cx="1558500" cy="6156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Work/life balance</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27" name="Google Shape;327;p8"/>
          <p:cNvSpPr txBox="1"/>
          <p:nvPr/>
        </p:nvSpPr>
        <p:spPr>
          <a:xfrm>
            <a:off x="6433250" y="1103663"/>
            <a:ext cx="1015200" cy="6465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Confident in their capabilities</a:t>
            </a:r>
            <a:endParaRPr b="1" i="0" sz="1000" u="none" cap="none" strike="noStrike">
              <a:solidFill>
                <a:srgbClr val="000000"/>
              </a:solidFill>
              <a:latin typeface="Arial"/>
              <a:ea typeface="Arial"/>
              <a:cs typeface="Arial"/>
              <a:sym typeface="Arial"/>
            </a:endParaRPr>
          </a:p>
        </p:txBody>
      </p:sp>
      <p:sp>
        <p:nvSpPr>
          <p:cNvPr id="328" name="Google Shape;328;p8"/>
          <p:cNvSpPr txBox="1"/>
          <p:nvPr/>
        </p:nvSpPr>
        <p:spPr>
          <a:xfrm>
            <a:off x="6395826" y="2048400"/>
            <a:ext cx="1321200" cy="7542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Professional development</a:t>
            </a:r>
            <a:r>
              <a:rPr b="0" i="0" lang="en-GB" sz="1400" u="none" cap="none" strike="noStrike">
                <a:solidFill>
                  <a:srgbClr val="000000"/>
                </a:solidFill>
                <a:latin typeface="Arial"/>
                <a:ea typeface="Arial"/>
                <a:cs typeface="Arial"/>
                <a:sym typeface="Arial"/>
              </a:rPr>
              <a:t> </a:t>
            </a:r>
            <a:r>
              <a:rPr b="0" i="0" lang="en-GB" sz="900" u="none" cap="none" strike="noStrike">
                <a:solidFill>
                  <a:srgbClr val="000000"/>
                </a:solidFill>
                <a:latin typeface="Arial"/>
                <a:ea typeface="Arial"/>
                <a:cs typeface="Arial"/>
                <a:sym typeface="Arial"/>
              </a:rPr>
              <a:t>-Upskilled graduates</a:t>
            </a:r>
            <a:endParaRPr b="0" i="0" sz="900" u="none" cap="none" strike="noStrike">
              <a:solidFill>
                <a:srgbClr val="000000"/>
              </a:solidFill>
              <a:latin typeface="Arial"/>
              <a:ea typeface="Arial"/>
              <a:cs typeface="Arial"/>
              <a:sym typeface="Arial"/>
            </a:endParaRPr>
          </a:p>
        </p:txBody>
      </p:sp>
      <p:sp>
        <p:nvSpPr>
          <p:cNvPr id="329" name="Google Shape;329;p8"/>
          <p:cNvSpPr txBox="1"/>
          <p:nvPr/>
        </p:nvSpPr>
        <p:spPr>
          <a:xfrm>
            <a:off x="7907350" y="1387675"/>
            <a:ext cx="1249500" cy="8619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Resume building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-Transferable skills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-Reputable company </a:t>
            </a:r>
            <a:endParaRPr b="0" i="0" sz="800" u="none" cap="none" strike="noStrike">
              <a:solidFill>
                <a:srgbClr val="000000"/>
              </a:solidFill>
              <a:latin typeface="Arial"/>
              <a:ea typeface="Arial"/>
              <a:cs typeface="Arial"/>
              <a:sym typeface="Arial"/>
            </a:endParaRPr>
          </a:p>
        </p:txBody>
      </p:sp>
      <p:sp>
        <p:nvSpPr>
          <p:cNvPr id="330" name="Google Shape;330;p8"/>
          <p:cNvSpPr/>
          <p:nvPr/>
        </p:nvSpPr>
        <p:spPr>
          <a:xfrm>
            <a:off x="4693425" y="3280513"/>
            <a:ext cx="2512200" cy="701700"/>
          </a:xfrm>
          <a:prstGeom prst="ellipse">
            <a:avLst/>
          </a:prstGeom>
          <a:solidFill>
            <a:srgbClr val="B4A7D6"/>
          </a:solidFill>
          <a:ln cap="flat" cmpd="sng" w="19050">
            <a:solidFill>
              <a:srgbClr val="37474F"/>
            </a:solidFill>
            <a:prstDash val="solid"/>
            <a:round/>
            <a:headEnd len="sm" w="sm" type="none"/>
            <a:tailEnd len="sm" w="sm" type="none"/>
          </a:ln>
          <a:effectLst>
            <a:outerShdw blurRad="57150" rotWithShape="0" algn="bl" dir="180000" dist="19050">
              <a:srgbClr val="D9EAD3">
                <a:alpha val="7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Outcomes for KPMG</a:t>
            </a:r>
            <a:endParaRPr b="1" i="0" sz="1400" u="sng" cap="none" strike="noStrike">
              <a:solidFill>
                <a:srgbClr val="000000"/>
              </a:solidFill>
              <a:latin typeface="Arial"/>
              <a:ea typeface="Arial"/>
              <a:cs typeface="Arial"/>
              <a:sym typeface="Arial"/>
            </a:endParaRPr>
          </a:p>
        </p:txBody>
      </p:sp>
      <p:sp>
        <p:nvSpPr>
          <p:cNvPr id="331" name="Google Shape;331;p8"/>
          <p:cNvSpPr txBox="1"/>
          <p:nvPr/>
        </p:nvSpPr>
        <p:spPr>
          <a:xfrm>
            <a:off x="7344675" y="2956500"/>
            <a:ext cx="1649400" cy="1077300"/>
          </a:xfrm>
          <a:prstGeom prst="rect">
            <a:avLst/>
          </a:prstGeom>
          <a:solidFill>
            <a:srgbClr val="EAD1D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Understanding of KPMG business model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-Understand bigger picture to avoid blinkers </a:t>
            </a:r>
            <a:endParaRPr b="0" i="0" sz="800" u="none" cap="none" strike="noStrike">
              <a:solidFill>
                <a:srgbClr val="000000"/>
              </a:solidFill>
              <a:latin typeface="Arial"/>
              <a:ea typeface="Arial"/>
              <a:cs typeface="Arial"/>
              <a:sym typeface="Arial"/>
            </a:endParaRPr>
          </a:p>
        </p:txBody>
      </p:sp>
      <p:sp>
        <p:nvSpPr>
          <p:cNvPr id="332" name="Google Shape;332;p8"/>
          <p:cNvSpPr txBox="1"/>
          <p:nvPr/>
        </p:nvSpPr>
        <p:spPr>
          <a:xfrm>
            <a:off x="4907825" y="4204650"/>
            <a:ext cx="1544700" cy="800400"/>
          </a:xfrm>
          <a:prstGeom prst="rect">
            <a:avLst/>
          </a:prstGeom>
          <a:solidFill>
            <a:srgbClr val="EAD1D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Well-rounded employees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-Experienced in different departments</a:t>
            </a:r>
            <a:endParaRPr b="0" i="0" sz="800" u="none" cap="none" strike="noStrike">
              <a:solidFill>
                <a:srgbClr val="000000"/>
              </a:solidFill>
              <a:latin typeface="Arial"/>
              <a:ea typeface="Arial"/>
              <a:cs typeface="Arial"/>
              <a:sym typeface="Arial"/>
            </a:endParaRPr>
          </a:p>
        </p:txBody>
      </p:sp>
      <p:sp>
        <p:nvSpPr>
          <p:cNvPr id="333" name="Google Shape;333;p8"/>
          <p:cNvSpPr txBox="1"/>
          <p:nvPr/>
        </p:nvSpPr>
        <p:spPr>
          <a:xfrm>
            <a:off x="6837726" y="4306225"/>
            <a:ext cx="1258500" cy="738900"/>
          </a:xfrm>
          <a:prstGeom prst="rect">
            <a:avLst/>
          </a:prstGeom>
          <a:solidFill>
            <a:srgbClr val="D5A6B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Distinction from other ‘Big 4’</a:t>
            </a:r>
            <a:endParaRPr b="1" i="0" sz="600" u="none" cap="none" strike="noStrike">
              <a:solidFill>
                <a:srgbClr val="000000"/>
              </a:solidFill>
              <a:latin typeface="Arial"/>
              <a:ea typeface="Arial"/>
              <a:cs typeface="Arial"/>
              <a:sym typeface="Arial"/>
            </a:endParaRPr>
          </a:p>
        </p:txBody>
      </p:sp>
      <p:cxnSp>
        <p:nvCxnSpPr>
          <p:cNvPr id="334" name="Google Shape;334;p8"/>
          <p:cNvCxnSpPr>
            <a:stCxn id="306" idx="2"/>
            <a:endCxn id="330" idx="1"/>
          </p:cNvCxnSpPr>
          <p:nvPr/>
        </p:nvCxnSpPr>
        <p:spPr>
          <a:xfrm flipH="1" rot="-5400000">
            <a:off x="4603200" y="2925300"/>
            <a:ext cx="426900" cy="489300"/>
          </a:xfrm>
          <a:prstGeom prst="curvedConnector3">
            <a:avLst>
              <a:gd fmla="val 37949" name="adj1"/>
            </a:avLst>
          </a:prstGeom>
          <a:noFill/>
          <a:ln cap="flat" cmpd="sng" w="19050">
            <a:solidFill>
              <a:schemeClr val="dk2"/>
            </a:solidFill>
            <a:prstDash val="solid"/>
            <a:round/>
            <a:headEnd len="sm" w="sm" type="none"/>
            <a:tailEnd len="sm" w="sm" type="none"/>
          </a:ln>
        </p:spPr>
      </p:cxnSp>
      <p:cxnSp>
        <p:nvCxnSpPr>
          <p:cNvPr id="335" name="Google Shape;335;p8"/>
          <p:cNvCxnSpPr>
            <a:stCxn id="331" idx="1"/>
            <a:endCxn id="330" idx="6"/>
          </p:cNvCxnSpPr>
          <p:nvPr/>
        </p:nvCxnSpPr>
        <p:spPr>
          <a:xfrm flipH="1">
            <a:off x="7205775" y="3495150"/>
            <a:ext cx="138900" cy="136200"/>
          </a:xfrm>
          <a:prstGeom prst="straightConnector1">
            <a:avLst/>
          </a:prstGeom>
          <a:noFill/>
          <a:ln cap="flat" cmpd="sng" w="9525">
            <a:solidFill>
              <a:schemeClr val="dk2"/>
            </a:solidFill>
            <a:prstDash val="solid"/>
            <a:round/>
            <a:headEnd len="sm" w="sm" type="none"/>
            <a:tailEnd len="sm" w="sm" type="none"/>
          </a:ln>
        </p:spPr>
      </p:cxnSp>
      <p:cxnSp>
        <p:nvCxnSpPr>
          <p:cNvPr id="336" name="Google Shape;336;p8"/>
          <p:cNvCxnSpPr>
            <a:stCxn id="330" idx="5"/>
            <a:endCxn id="333" idx="0"/>
          </p:cNvCxnSpPr>
          <p:nvPr/>
        </p:nvCxnSpPr>
        <p:spPr>
          <a:xfrm>
            <a:off x="6837722" y="3879451"/>
            <a:ext cx="629400" cy="426900"/>
          </a:xfrm>
          <a:prstGeom prst="straightConnector1">
            <a:avLst/>
          </a:prstGeom>
          <a:noFill/>
          <a:ln cap="flat" cmpd="sng" w="9525">
            <a:solidFill>
              <a:schemeClr val="dk2"/>
            </a:solidFill>
            <a:prstDash val="solid"/>
            <a:round/>
            <a:headEnd len="sm" w="sm" type="none"/>
            <a:tailEnd len="sm" w="sm" type="none"/>
          </a:ln>
        </p:spPr>
      </p:cxnSp>
      <p:cxnSp>
        <p:nvCxnSpPr>
          <p:cNvPr id="337" name="Google Shape;337;p8"/>
          <p:cNvCxnSpPr>
            <a:stCxn id="330" idx="4"/>
            <a:endCxn id="332" idx="0"/>
          </p:cNvCxnSpPr>
          <p:nvPr/>
        </p:nvCxnSpPr>
        <p:spPr>
          <a:xfrm flipH="1">
            <a:off x="5680125" y="3982213"/>
            <a:ext cx="269400" cy="222300"/>
          </a:xfrm>
          <a:prstGeom prst="straightConnector1">
            <a:avLst/>
          </a:prstGeom>
          <a:noFill/>
          <a:ln cap="flat" cmpd="sng" w="9525">
            <a:solidFill>
              <a:schemeClr val="dk2"/>
            </a:solidFill>
            <a:prstDash val="solid"/>
            <a:round/>
            <a:headEnd len="sm" w="sm" type="none"/>
            <a:tailEnd len="sm" w="sm" type="none"/>
          </a:ln>
        </p:spPr>
      </p:cxnSp>
      <p:cxnSp>
        <p:nvCxnSpPr>
          <p:cNvPr id="338" name="Google Shape;338;p8"/>
          <p:cNvCxnSpPr>
            <a:stCxn id="324" idx="5"/>
            <a:endCxn id="329" idx="0"/>
          </p:cNvCxnSpPr>
          <p:nvPr/>
        </p:nvCxnSpPr>
        <p:spPr>
          <a:xfrm flipH="1">
            <a:off x="8532101" y="702688"/>
            <a:ext cx="151800" cy="684900"/>
          </a:xfrm>
          <a:prstGeom prst="straightConnector1">
            <a:avLst/>
          </a:prstGeom>
          <a:noFill/>
          <a:ln cap="flat" cmpd="sng" w="9525">
            <a:solidFill>
              <a:schemeClr val="dk2"/>
            </a:solidFill>
            <a:prstDash val="solid"/>
            <a:round/>
            <a:headEnd len="sm" w="sm" type="none"/>
            <a:tailEnd len="sm" w="sm" type="none"/>
          </a:ln>
        </p:spPr>
      </p:cxnSp>
      <p:cxnSp>
        <p:nvCxnSpPr>
          <p:cNvPr id="339" name="Google Shape;339;p8"/>
          <p:cNvCxnSpPr>
            <a:stCxn id="324" idx="5"/>
            <a:endCxn id="328" idx="0"/>
          </p:cNvCxnSpPr>
          <p:nvPr/>
        </p:nvCxnSpPr>
        <p:spPr>
          <a:xfrm flipH="1">
            <a:off x="7056401" y="702688"/>
            <a:ext cx="1627500" cy="1345800"/>
          </a:xfrm>
          <a:prstGeom prst="straightConnector1">
            <a:avLst/>
          </a:prstGeom>
          <a:noFill/>
          <a:ln cap="flat" cmpd="sng" w="9525">
            <a:solidFill>
              <a:schemeClr val="dk2"/>
            </a:solidFill>
            <a:prstDash val="solid"/>
            <a:round/>
            <a:headEnd len="sm" w="sm" type="none"/>
            <a:tailEnd len="sm" w="sm" type="none"/>
          </a:ln>
        </p:spPr>
      </p:cxnSp>
      <p:cxnSp>
        <p:nvCxnSpPr>
          <p:cNvPr id="340" name="Google Shape;340;p8"/>
          <p:cNvCxnSpPr>
            <a:stCxn id="325" idx="3"/>
            <a:endCxn id="325" idx="3"/>
          </p:cNvCxnSpPr>
          <p:nvPr/>
        </p:nvCxnSpPr>
        <p:spPr>
          <a:xfrm>
            <a:off x="5722688" y="507900"/>
            <a:ext cx="0" cy="0"/>
          </a:xfrm>
          <a:prstGeom prst="straightConnector1">
            <a:avLst/>
          </a:prstGeom>
          <a:noFill/>
          <a:ln cap="flat" cmpd="sng" w="9525">
            <a:solidFill>
              <a:schemeClr val="dk2"/>
            </a:solidFill>
            <a:prstDash val="solid"/>
            <a:round/>
            <a:headEnd len="sm" w="sm" type="none"/>
            <a:tailEnd len="sm" w="sm" type="none"/>
          </a:ln>
        </p:spPr>
      </p:cxnSp>
      <p:cxnSp>
        <p:nvCxnSpPr>
          <p:cNvPr id="341" name="Google Shape;341;p8"/>
          <p:cNvCxnSpPr>
            <a:stCxn id="325" idx="3"/>
            <a:endCxn id="324" idx="2"/>
          </p:cNvCxnSpPr>
          <p:nvPr/>
        </p:nvCxnSpPr>
        <p:spPr>
          <a:xfrm flipH="1" rot="10800000">
            <a:off x="5722688" y="454500"/>
            <a:ext cx="1153500" cy="53400"/>
          </a:xfrm>
          <a:prstGeom prst="straightConnector1">
            <a:avLst/>
          </a:prstGeom>
          <a:noFill/>
          <a:ln cap="flat" cmpd="sng" w="9525">
            <a:solidFill>
              <a:schemeClr val="dk2"/>
            </a:solidFill>
            <a:prstDash val="solid"/>
            <a:round/>
            <a:headEnd len="sm" w="sm" type="none"/>
            <a:tailEnd len="sm" w="sm" type="none"/>
          </a:ln>
        </p:spPr>
      </p:cxnSp>
      <p:cxnSp>
        <p:nvCxnSpPr>
          <p:cNvPr id="342" name="Google Shape;342;p8"/>
          <p:cNvCxnSpPr>
            <a:stCxn id="326" idx="3"/>
            <a:endCxn id="324" idx="2"/>
          </p:cNvCxnSpPr>
          <p:nvPr/>
        </p:nvCxnSpPr>
        <p:spPr>
          <a:xfrm flipH="1" rot="10800000">
            <a:off x="4907837" y="454713"/>
            <a:ext cx="1968300" cy="12159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343" name="Google Shape;343;p8"/>
          <p:cNvCxnSpPr>
            <a:stCxn id="327" idx="0"/>
            <a:endCxn id="324" idx="3"/>
          </p:cNvCxnSpPr>
          <p:nvPr/>
        </p:nvCxnSpPr>
        <p:spPr>
          <a:xfrm flipH="1" rot="10800000">
            <a:off x="6940850" y="702563"/>
            <a:ext cx="245400" cy="401100"/>
          </a:xfrm>
          <a:prstGeom prst="straightConnector1">
            <a:avLst/>
          </a:prstGeom>
          <a:noFill/>
          <a:ln cap="flat" cmpd="sng" w="9525">
            <a:solidFill>
              <a:schemeClr val="dk2"/>
            </a:solidFill>
            <a:prstDash val="solid"/>
            <a:round/>
            <a:headEnd len="sm" w="sm" type="none"/>
            <a:tailEnd len="sm" w="sm" type="none"/>
          </a:ln>
        </p:spPr>
      </p:cxnSp>
      <p:cxnSp>
        <p:nvCxnSpPr>
          <p:cNvPr id="344" name="Google Shape;344;p8"/>
          <p:cNvCxnSpPr>
            <a:stCxn id="306" idx="0"/>
            <a:endCxn id="324" idx="3"/>
          </p:cNvCxnSpPr>
          <p:nvPr/>
        </p:nvCxnSpPr>
        <p:spPr>
          <a:xfrm flipH="1" rot="10800000">
            <a:off x="4572000" y="702600"/>
            <a:ext cx="2614200" cy="1484400"/>
          </a:xfrm>
          <a:prstGeom prst="straightConnector1">
            <a:avLst/>
          </a:prstGeom>
          <a:noFill/>
          <a:ln cap="flat" cmpd="sng" w="19050">
            <a:solidFill>
              <a:srgbClr val="000000"/>
            </a:solidFill>
            <a:prstDash val="solid"/>
            <a:round/>
            <a:headEnd len="sm" w="sm" type="none"/>
            <a:tailEnd len="sm" w="sm" type="none"/>
          </a:ln>
        </p:spPr>
      </p:cxnSp>
      <p:cxnSp>
        <p:nvCxnSpPr>
          <p:cNvPr id="345" name="Google Shape;345;p8"/>
          <p:cNvCxnSpPr>
            <a:stCxn id="328" idx="2"/>
            <a:endCxn id="330" idx="7"/>
          </p:cNvCxnSpPr>
          <p:nvPr/>
        </p:nvCxnSpPr>
        <p:spPr>
          <a:xfrm flipH="1">
            <a:off x="6837726" y="2802600"/>
            <a:ext cx="218700" cy="580800"/>
          </a:xfrm>
          <a:prstGeom prst="straightConnector1">
            <a:avLst/>
          </a:prstGeom>
          <a:noFill/>
          <a:ln cap="flat" cmpd="sng" w="9525">
            <a:solidFill>
              <a:schemeClr val="dk2"/>
            </a:solidFill>
            <a:prstDash val="solid"/>
            <a:round/>
            <a:headEnd len="sm" w="sm" type="none"/>
            <a:tailEnd len="sm" w="sm" type="none"/>
          </a:ln>
        </p:spPr>
      </p:cxnSp>
      <p:sp>
        <p:nvSpPr>
          <p:cNvPr id="346" name="Google Shape;346;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47" name="Google Shape;347;p8"/>
          <p:cNvSpPr/>
          <p:nvPr/>
        </p:nvSpPr>
        <p:spPr>
          <a:xfrm>
            <a:off x="5968325" y="1742300"/>
            <a:ext cx="2252100" cy="12534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9"/>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sz="6000">
                <a:latin typeface="Lora"/>
                <a:ea typeface="Lora"/>
                <a:cs typeface="Lora"/>
                <a:sym typeface="Lora"/>
              </a:rPr>
              <a:t>Storyboard</a:t>
            </a:r>
            <a:endParaRPr sz="6000">
              <a:latin typeface="Lora"/>
              <a:ea typeface="Lora"/>
              <a:cs typeface="Lora"/>
              <a:sym typeface="Lora"/>
            </a:endParaRPr>
          </a:p>
        </p:txBody>
      </p:sp>
      <p:sp>
        <p:nvSpPr>
          <p:cNvPr id="353" name="Google Shape;3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